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
  </p:notesMasterIdLst>
  <p:sldIdLst>
    <p:sldId id="297" r:id="rId5"/>
    <p:sldId id="275" r:id="rId6"/>
    <p:sldId id="296" r:id="rId7"/>
    <p:sldId id="284" r:id="rId8"/>
    <p:sldId id="285" r:id="rId9"/>
    <p:sldId id="280" r:id="rId10"/>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fia Lundin" initials="SL" lastIdx="1" clrIdx="0">
    <p:extLst>
      <p:ext uri="{19B8F6BF-5375-455C-9EA6-DF929625EA0E}">
        <p15:presenceInfo xmlns:p15="http://schemas.microsoft.com/office/powerpoint/2012/main" userId="S-1-5-21-1715567821-412668190-725345543-4115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B2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14" autoAdjust="0"/>
    <p:restoredTop sz="87485" autoAdjust="0"/>
  </p:normalViewPr>
  <p:slideViewPr>
    <p:cSldViewPr snapToGrid="0">
      <p:cViewPr varScale="1">
        <p:scale>
          <a:sx n="66" d="100"/>
          <a:sy n="66" d="100"/>
        </p:scale>
        <p:origin x="1050" y="72"/>
      </p:cViewPr>
      <p:guideLst/>
    </p:cSldViewPr>
  </p:slideViewPr>
  <p:notesTextViewPr>
    <p:cViewPr>
      <p:scale>
        <a:sx n="1" d="1"/>
        <a:sy n="1" d="1"/>
      </p:scale>
      <p:origin x="0" y="-39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6D562039-8DA0-4569-BB6D-FE1314B25901}" type="datetimeFigureOut">
              <a:rPr lang="sv-SE" smtClean="0"/>
              <a:t>2021-03-25</a:t>
            </a:fld>
            <a:endParaRPr lang="sv-SE"/>
          </a:p>
        </p:txBody>
      </p:sp>
      <p:sp>
        <p:nvSpPr>
          <p:cNvPr id="4" name="Platshållare för bildobjekt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BF640CD8-431F-489B-BC50-C6EDF641FB6B}" type="slidenum">
              <a:rPr lang="sv-SE" smtClean="0"/>
              <a:t>‹#›</a:t>
            </a:fld>
            <a:endParaRPr lang="sv-SE"/>
          </a:p>
        </p:txBody>
      </p:sp>
    </p:spTree>
    <p:extLst>
      <p:ext uri="{BB962C8B-B14F-4D97-AF65-F5344CB8AC3E}">
        <p14:creationId xmlns:p14="http://schemas.microsoft.com/office/powerpoint/2010/main" val="3439419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err="1">
                <a:cs typeface="Calibri"/>
              </a:rPr>
              <a:t>Presentera</a:t>
            </a:r>
            <a:r>
              <a:rPr lang="en-US" dirty="0">
                <a:cs typeface="Calibri"/>
              </a:rPr>
              <a:t> </a:t>
            </a:r>
            <a:r>
              <a:rPr lang="en-US" dirty="0" err="1">
                <a:cs typeface="Calibri"/>
              </a:rPr>
              <a:t>oss</a:t>
            </a:r>
            <a:r>
              <a:rPr lang="en-US" dirty="0">
                <a:cs typeface="Calibri"/>
              </a:rPr>
              <a:t>, </a:t>
            </a:r>
            <a:r>
              <a:rPr lang="en-US" dirty="0" err="1">
                <a:cs typeface="Calibri"/>
              </a:rPr>
              <a:t>inled</a:t>
            </a:r>
            <a:r>
              <a:rPr lang="en-US" dirty="0">
                <a:cs typeface="Calibri"/>
              </a:rPr>
              <a:t> med </a:t>
            </a:r>
            <a:r>
              <a:rPr lang="en-US" dirty="0" err="1">
                <a:cs typeface="Calibri"/>
              </a:rPr>
              <a:t>att</a:t>
            </a:r>
            <a:r>
              <a:rPr lang="en-US" dirty="0">
                <a:cs typeface="Calibri"/>
              </a:rPr>
              <a:t> </a:t>
            </a:r>
            <a:r>
              <a:rPr lang="en-US" dirty="0" err="1">
                <a:cs typeface="Calibri"/>
              </a:rPr>
              <a:t>berätta</a:t>
            </a:r>
            <a:r>
              <a:rPr lang="en-US" dirty="0">
                <a:cs typeface="Calibri"/>
              </a:rPr>
              <a:t> </a:t>
            </a:r>
            <a:r>
              <a:rPr lang="en-US" dirty="0" err="1">
                <a:cs typeface="Calibri"/>
              </a:rPr>
              <a:t>vad</a:t>
            </a:r>
            <a:r>
              <a:rPr lang="en-US" dirty="0">
                <a:cs typeface="Calibri"/>
              </a:rPr>
              <a:t> </a:t>
            </a:r>
            <a:r>
              <a:rPr lang="en-US" dirty="0" err="1">
                <a:cs typeface="Calibri"/>
              </a:rPr>
              <a:t>presentationen</a:t>
            </a:r>
            <a:r>
              <a:rPr lang="en-US" dirty="0">
                <a:cs typeface="Calibri"/>
              </a:rPr>
              <a:t> </a:t>
            </a:r>
            <a:r>
              <a:rPr lang="en-US" dirty="0" err="1">
                <a:cs typeface="Calibri"/>
              </a:rPr>
              <a:t>kommer</a:t>
            </a:r>
            <a:r>
              <a:rPr lang="en-US" dirty="0">
                <a:cs typeface="Calibri"/>
              </a:rPr>
              <a:t> </a:t>
            </a:r>
            <a:r>
              <a:rPr lang="en-US" dirty="0" err="1">
                <a:cs typeface="Calibri"/>
              </a:rPr>
              <a:t>att</a:t>
            </a:r>
            <a:r>
              <a:rPr lang="en-US" dirty="0">
                <a:cs typeface="Calibri"/>
              </a:rPr>
              <a:t> </a:t>
            </a:r>
            <a:r>
              <a:rPr lang="en-US" dirty="0" err="1">
                <a:cs typeface="Calibri"/>
              </a:rPr>
              <a:t>handla</a:t>
            </a:r>
            <a:r>
              <a:rPr lang="en-US" dirty="0">
                <a:cs typeface="Calibri"/>
              </a:rPr>
              <a:t> </a:t>
            </a:r>
            <a:r>
              <a:rPr lang="en-US" dirty="0" err="1">
                <a:cs typeface="Calibri"/>
              </a:rPr>
              <a:t>om.</a:t>
            </a:r>
            <a:r>
              <a:rPr lang="en-US" dirty="0">
                <a:cs typeface="Calibri"/>
              </a:rPr>
              <a:t> </a:t>
            </a:r>
          </a:p>
          <a:p>
            <a:pPr rtl="0" fontAlgn="base"/>
            <a:endParaRPr lang="sv-SE" sz="1200" b="0" i="0" u="none" strike="noStrike" kern="1200" dirty="0">
              <a:solidFill>
                <a:schemeClr val="tx1"/>
              </a:solidFill>
              <a:effectLst/>
              <a:latin typeface="+mn-lt"/>
              <a:ea typeface="+mn-ea"/>
              <a:cs typeface="+mn-cs"/>
            </a:endParaRPr>
          </a:p>
          <a:p>
            <a:pPr rtl="0" fontAlgn="base"/>
            <a:r>
              <a:rPr lang="sv-SE" sz="1200" b="0" i="0" u="none" strike="noStrike" kern="1200" dirty="0">
                <a:solidFill>
                  <a:schemeClr val="tx1"/>
                </a:solidFill>
                <a:effectLst/>
                <a:latin typeface="+mn-lt"/>
                <a:ea typeface="+mn-ea"/>
                <a:cs typeface="+mn-cs"/>
              </a:rPr>
              <a:t>Kort om revideringen:</a:t>
            </a:r>
          </a:p>
          <a:p>
            <a:r>
              <a:rPr lang="sv-SE" dirty="0"/>
              <a:t>Kulturarvsprogrammet är ett </a:t>
            </a:r>
            <a:r>
              <a:rPr lang="sv-SE" dirty="0" err="1"/>
              <a:t>sektorsprogram</a:t>
            </a:r>
            <a:r>
              <a:rPr lang="sv-SE" dirty="0"/>
              <a:t> som fördjupar den regionala utvecklingsstrategin och den regionala kulturplanen. </a:t>
            </a:r>
            <a:endParaRPr lang="sv-SE" dirty="0">
              <a:cs typeface="Calibri"/>
            </a:endParaRPr>
          </a:p>
          <a:p>
            <a:br>
              <a:rPr lang="sv-SE" dirty="0">
                <a:cs typeface="+mn-lt"/>
              </a:rPr>
            </a:br>
            <a:r>
              <a:rPr lang="sv-SE" dirty="0"/>
              <a:t>Det är ett dokument som regionen och länsstyrelsen är gemensamma avsändare bakom. Det nyligen beslutade programmet är det sjätte i ordningen och stöttar sig på både regionala styrdokument men också nationella kulturmiljömål och regeringens kulturarvsproposition. </a:t>
            </a:r>
            <a:endParaRPr lang="sv-SE" dirty="0">
              <a:cs typeface="Calibri"/>
            </a:endParaRPr>
          </a:p>
          <a:p>
            <a:r>
              <a:rPr lang="sv-SE" dirty="0"/>
              <a:t>Under 2020 har kulturarvsprogrammet reviderats. Vid revideringen gjordes bedömningen att programmets inriktning, dvs mål och vision fortfarande är aktuella vilket har inneburit att revideringen </a:t>
            </a:r>
            <a:r>
              <a:rPr lang="sv-SE" sz="1200" kern="1200" dirty="0">
                <a:solidFill>
                  <a:schemeClr val="tx1"/>
                </a:solidFill>
                <a:effectLst/>
                <a:latin typeface="+mn-lt"/>
                <a:ea typeface="+mn-ea"/>
                <a:cs typeface="+mn-cs"/>
              </a:rPr>
              <a:t>har skett i mindre skala.</a:t>
            </a:r>
            <a:r>
              <a:rPr lang="sv-SE" dirty="0"/>
              <a:t> Programmet är formulerat kring en övergripande vision och fyra mål. Visionen är att: kulturarvet är tillgängligt. Det används och utvecklar Västernorrland. Vi som bor och verkar i länet känner ansvar för allas kulturarv</a:t>
            </a:r>
            <a:r>
              <a:rPr lang="sv-SE" kern="1200" dirty="0">
                <a:effectLst/>
              </a:rPr>
              <a:t>.</a:t>
            </a:r>
            <a:r>
              <a:rPr lang="sv-SE" dirty="0"/>
              <a:t> </a:t>
            </a:r>
            <a:endParaRPr lang="sv-SE" dirty="0">
              <a:cs typeface="Calibri" panose="020F0502020204030204"/>
            </a:endParaRPr>
          </a:p>
          <a:p>
            <a:endParaRPr lang="sv-SE" dirty="0">
              <a:cs typeface="Calibri" panose="020F0502020204030204"/>
            </a:endParaRPr>
          </a:p>
          <a:p>
            <a:r>
              <a:rPr lang="sv-SE" dirty="0">
                <a:cs typeface="Calibri" panose="020F0502020204030204"/>
              </a:rPr>
              <a:t>Målen: </a:t>
            </a:r>
            <a:r>
              <a:rPr lang="sv-SE" dirty="0"/>
              <a:t>Kulturarvet är angeläget, fler berättelser främjas och människors historiska och kulturella medvetenhet stärks; Kulturarvet är tillgängligt för alla och upplevs som en gemensam kunskapskälla.; Kulturarvet är en resurs för hållbar utveckling.; Alla samhällssektorer tar ett ökar ansvar för kulturarvet.</a:t>
            </a:r>
            <a:endParaRPr lang="sv-SE" dirty="0">
              <a:cs typeface="Calibri" panose="020F0502020204030204"/>
            </a:endParaRPr>
          </a:p>
          <a:p>
            <a:endParaRPr lang="sv-SE" dirty="0">
              <a:cs typeface="Calibri" panose="020F0502020204030204"/>
            </a:endParaRPr>
          </a:p>
          <a:p>
            <a:r>
              <a:rPr lang="sv-SE" dirty="0"/>
              <a:t>Det återstår då att implementera ytterligare. Programmet ska vara ett dokument att inspireras av, men också få stöd i vid nytänkande och metodutvecklande aktiviteter och projekt. Programmet är med andra ord inte bara ett internt dokument utan tanken är att det ska ha stor betydelse externt. Programmets främsta målgrupp är aktörer inom kulturarvsområdet. Det kan fungera som ett underlag i dialog med kommuner och vid politiska beslut, som underlag vid ansökningar av projektbidrag både regionalt och nationellt. Men det manifesterar också regionens och länsstyrelsens syn på kulturarvet som värdefullt i många dimensioner och områden. Om att det inte är en lista över kulturarv i länet, utan mål som beskriver hur en kan arbeta med dem. </a:t>
            </a:r>
            <a:endParaRPr lang="sv-SE" dirty="0">
              <a:cs typeface="Calibri" panose="020F0502020204030204"/>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40CD8-431F-489B-BC50-C6EDF641FB6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129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dirty="0">
              <a:solidFill>
                <a:schemeClr val="tx1"/>
              </a:solidFill>
              <a:effectLst/>
              <a:latin typeface="+mn-lt"/>
              <a:ea typeface="+mn-ea"/>
              <a:cs typeface="+mn-cs"/>
            </a:endParaRPr>
          </a:p>
          <a:p>
            <a:r>
              <a:rPr lang="sv-SE" dirty="0"/>
              <a:t>Programmets ursprungliga syfte var att det skulle fungera</a:t>
            </a:r>
            <a:r>
              <a:rPr lang="sv-SE" sz="1200" kern="1200" dirty="0">
                <a:solidFill>
                  <a:schemeClr val="tx1"/>
                </a:solidFill>
                <a:effectLst/>
                <a:latin typeface="+mn-lt"/>
                <a:ea typeface="+mn-ea"/>
                <a:cs typeface="+mn-cs"/>
              </a:rPr>
              <a:t> som ett hjälpmedel för att förbättra och förtydliga kulturmiljöarbetet med primär målgrupp museer och andra stora och små aktörer inom området. Programmet ska också väcka intresse för länets kulturmiljövärden. Ytterligare syfte är att programmet funkar som ett inspel till regional utveckling, för att visa att kulturarv och kulturmiljöer har bäring på besöksnäringen men också som ett inspel för att arbeta med den regionala identiteten. Allt eftersom har programmet breddats genom att samla och rikta länets kulturarvsaktörer (kommuner, museer, arkiv, ideella föreningslivet) i gemensam vision och målbild för länets kulturarv.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(Att samverka brett genom gemensamma strategier för kulturarv är en väl utvecklad modell i Västernorrland. Aktivt kulturarvsarbete förutsätter engagemang och delaktighet hos många individer, myndigheter, föreningar, organisationer, institutioner och inom kommunernas breda uppdrag. Alla som bor och verkar i länet bidrar till kulturell mångfald och att kulturarv inte blir statiskt. Blandningen av offentliga aktörer, näringsliv och civilsamhälle är en tillgång och en nödvändig förutsättning för ett framgångsrikt kulturarvsarbete i regionen.)</a:t>
            </a:r>
          </a:p>
        </p:txBody>
      </p:sp>
      <p:sp>
        <p:nvSpPr>
          <p:cNvPr id="4" name="Platshållare för bildnummer 3"/>
          <p:cNvSpPr>
            <a:spLocks noGrp="1"/>
          </p:cNvSpPr>
          <p:nvPr>
            <p:ph type="sldNum" sz="quarter" idx="5"/>
          </p:nvPr>
        </p:nvSpPr>
        <p:spPr/>
        <p:txBody>
          <a:bodyPr/>
          <a:lstStyle/>
          <a:p>
            <a:fld id="{BF640CD8-431F-489B-BC50-C6EDF641FB6B}" type="slidenum">
              <a:rPr lang="sv-SE" smtClean="0"/>
              <a:t>2</a:t>
            </a:fld>
            <a:endParaRPr lang="sv-SE"/>
          </a:p>
        </p:txBody>
      </p:sp>
    </p:spTree>
    <p:extLst>
      <p:ext uri="{BB962C8B-B14F-4D97-AF65-F5344CB8AC3E}">
        <p14:creationId xmlns:p14="http://schemas.microsoft.com/office/powerpoint/2010/main" val="2584355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err="1">
                <a:cs typeface="Calibri"/>
              </a:rPr>
              <a:t>Behov</a:t>
            </a:r>
            <a:r>
              <a:rPr lang="en-US" dirty="0">
                <a:cs typeface="Calibri"/>
              </a:rPr>
              <a:t> av definition....?</a:t>
            </a:r>
          </a:p>
        </p:txBody>
      </p:sp>
      <p:sp>
        <p:nvSpPr>
          <p:cNvPr id="4" name="Platshållare för bildnummer 3"/>
          <p:cNvSpPr>
            <a:spLocks noGrp="1"/>
          </p:cNvSpPr>
          <p:nvPr>
            <p:ph type="sldNum" sz="quarter" idx="5"/>
          </p:nvPr>
        </p:nvSpPr>
        <p:spPr/>
        <p:txBody>
          <a:bodyPr/>
          <a:lstStyle/>
          <a:p>
            <a:fld id="{BF640CD8-431F-489B-BC50-C6EDF641FB6B}" type="slidenum">
              <a:rPr lang="sv-SE" smtClean="0"/>
              <a:t>3</a:t>
            </a:fld>
            <a:endParaRPr lang="sv-SE"/>
          </a:p>
        </p:txBody>
      </p:sp>
    </p:spTree>
    <p:extLst>
      <p:ext uri="{BB962C8B-B14F-4D97-AF65-F5344CB8AC3E}">
        <p14:creationId xmlns:p14="http://schemas.microsoft.com/office/powerpoint/2010/main" val="3753498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Exempel på inaktuell information: hur andra program omnämns, som RUS och Regional digital agenda vilka båda gjorts om under programperioden</a:t>
            </a:r>
          </a:p>
          <a:p>
            <a:r>
              <a:rPr lang="sv-SE" dirty="0"/>
              <a:t>Överenskommelsen med Riksantikvarieämbetet kommer inte fortsätta.</a:t>
            </a:r>
            <a:endParaRPr lang="sv-SE" dirty="0">
              <a:cs typeface="Calibri"/>
            </a:endParaRPr>
          </a:p>
          <a:p>
            <a:endParaRPr lang="sv-SE" dirty="0">
              <a:cs typeface="Calibri"/>
            </a:endParaRPr>
          </a:p>
          <a:p>
            <a:r>
              <a:rPr lang="sv-SE" dirty="0">
                <a:cs typeface="Calibri"/>
              </a:rPr>
              <a:t>Mindre revidering vilket inte lett till någon remissrunda.</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40CD8-431F-489B-BC50-C6EDF641FB6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505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behöver fortsatt tid för implementering.. Med implementering och fortsatt arbete lyfta och tydliggöra målen. Hitta verktyg för att ge goda exempel. </a:t>
            </a:r>
            <a:endParaRPr lang="sv-SE" dirty="0">
              <a:cs typeface="Calibri"/>
            </a:endParaRPr>
          </a:p>
          <a:p>
            <a:r>
              <a:rPr lang="sv-SE" dirty="0"/>
              <a:t>Programmet kommer inte att tryckas med bilagor då den informationen ska tillgängliggöras via webb. Om vad bilagorna innehåller.</a:t>
            </a:r>
            <a:br>
              <a:rPr lang="sv-SE" dirty="0">
                <a:cs typeface="+mn-lt"/>
              </a:rPr>
            </a:br>
            <a:r>
              <a:rPr lang="sv-SE" dirty="0"/>
              <a:t>På webben avser vi också lägga relevant forskning och uppföljningar.</a:t>
            </a:r>
            <a:endParaRPr lang="sv-SE" dirty="0">
              <a:cs typeface="Calibri"/>
            </a:endParaRPr>
          </a:p>
          <a:p>
            <a:r>
              <a:rPr lang="sv-SE" dirty="0"/>
              <a:t>De synpunkter som hittills lämnats vid till exempel Kulturforum och Kulturting kommer att vara ledande vid arbetet med webben, som kan ses som en fördjupning.</a:t>
            </a:r>
            <a:endParaRPr lang="sv-SE" dirty="0">
              <a:cs typeface="Calibri"/>
            </a:endParaRPr>
          </a:p>
          <a:p>
            <a:r>
              <a:rPr lang="sv-SE" dirty="0"/>
              <a:t>Uppföljning med hjälp av samråd, medborgarundersökningar, skop och liknande. </a:t>
            </a:r>
          </a:p>
          <a:p>
            <a:r>
              <a:rPr lang="sv-SE" dirty="0">
                <a:cs typeface="Calibri" panose="020F0502020204030204"/>
              </a:rPr>
              <a:t>Tyvärr ingen exakt tidplan för nuvarande. </a:t>
            </a:r>
          </a:p>
          <a:p>
            <a:r>
              <a:rPr lang="sv-SE" dirty="0">
                <a:cs typeface="Calibri" panose="020F0502020204030204"/>
              </a:rPr>
              <a:t>Programmet i sig befinner sig i en sista korr från formgivningsbyrån och kommer vara tillgänglig inom kort.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40CD8-431F-489B-BC50-C6EDF641FB6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771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F640CD8-431F-489B-BC50-C6EDF641FB6B}" type="slidenum">
              <a:rPr lang="sv-SE" smtClean="0"/>
              <a:t>6</a:t>
            </a:fld>
            <a:endParaRPr lang="sv-SE"/>
          </a:p>
        </p:txBody>
      </p:sp>
    </p:spTree>
    <p:extLst>
      <p:ext uri="{BB962C8B-B14F-4D97-AF65-F5344CB8AC3E}">
        <p14:creationId xmlns:p14="http://schemas.microsoft.com/office/powerpoint/2010/main" val="3969859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AAC5D8-530F-4996-83F7-9DF07EDCA61A}"/>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060FD136-9986-439E-B0D5-D279BE543E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9EFC0F90-C945-4085-8871-1C4E1DEFA93C}"/>
              </a:ext>
            </a:extLst>
          </p:cNvPr>
          <p:cNvSpPr>
            <a:spLocks noGrp="1"/>
          </p:cNvSpPr>
          <p:nvPr>
            <p:ph type="dt" sz="half" idx="10"/>
          </p:nvPr>
        </p:nvSpPr>
        <p:spPr/>
        <p:txBody>
          <a:bodyPr/>
          <a:lstStyle/>
          <a:p>
            <a:fld id="{27605B61-214F-453A-BA3A-B864A11118EA}" type="datetimeFigureOut">
              <a:rPr lang="sv-SE" smtClean="0"/>
              <a:t>2021-03-25</a:t>
            </a:fld>
            <a:endParaRPr lang="sv-SE"/>
          </a:p>
        </p:txBody>
      </p:sp>
      <p:sp>
        <p:nvSpPr>
          <p:cNvPr id="5" name="Platshållare för sidfot 4">
            <a:extLst>
              <a:ext uri="{FF2B5EF4-FFF2-40B4-BE49-F238E27FC236}">
                <a16:creationId xmlns:a16="http://schemas.microsoft.com/office/drawing/2014/main" id="{AC75B9C9-8023-42E8-871A-EA983494B60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EDB3CB3-7816-4C00-BC95-E16005AB6877}"/>
              </a:ext>
            </a:extLst>
          </p:cNvPr>
          <p:cNvSpPr>
            <a:spLocks noGrp="1"/>
          </p:cNvSpPr>
          <p:nvPr>
            <p:ph type="sldNum" sz="quarter" idx="12"/>
          </p:nvPr>
        </p:nvSpPr>
        <p:spPr/>
        <p:txBody>
          <a:bodyPr/>
          <a:lstStyle/>
          <a:p>
            <a:fld id="{33A6301C-C0D3-45ED-AF38-24F3F5385F03}" type="slidenum">
              <a:rPr lang="sv-SE" smtClean="0"/>
              <a:t>‹#›</a:t>
            </a:fld>
            <a:endParaRPr lang="sv-SE"/>
          </a:p>
        </p:txBody>
      </p:sp>
    </p:spTree>
    <p:extLst>
      <p:ext uri="{BB962C8B-B14F-4D97-AF65-F5344CB8AC3E}">
        <p14:creationId xmlns:p14="http://schemas.microsoft.com/office/powerpoint/2010/main" val="541358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3E44E3-F8B6-4324-8C60-D1F5BD73B53F}"/>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75585D8-C9ED-4E76-A384-14D968B45146}"/>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20ABB29-E7DB-45F1-850C-427B38807DE4}"/>
              </a:ext>
            </a:extLst>
          </p:cNvPr>
          <p:cNvSpPr>
            <a:spLocks noGrp="1"/>
          </p:cNvSpPr>
          <p:nvPr>
            <p:ph type="dt" sz="half" idx="10"/>
          </p:nvPr>
        </p:nvSpPr>
        <p:spPr/>
        <p:txBody>
          <a:bodyPr/>
          <a:lstStyle/>
          <a:p>
            <a:fld id="{27605B61-214F-453A-BA3A-B864A11118EA}" type="datetimeFigureOut">
              <a:rPr lang="sv-SE" smtClean="0"/>
              <a:t>2021-03-25</a:t>
            </a:fld>
            <a:endParaRPr lang="sv-SE"/>
          </a:p>
        </p:txBody>
      </p:sp>
      <p:sp>
        <p:nvSpPr>
          <p:cNvPr id="5" name="Platshållare för sidfot 4">
            <a:extLst>
              <a:ext uri="{FF2B5EF4-FFF2-40B4-BE49-F238E27FC236}">
                <a16:creationId xmlns:a16="http://schemas.microsoft.com/office/drawing/2014/main" id="{0DF39CCF-CCB8-461E-8948-C9444DAF848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DE9E640-5FBE-4DD4-A91C-51AB504C3A94}"/>
              </a:ext>
            </a:extLst>
          </p:cNvPr>
          <p:cNvSpPr>
            <a:spLocks noGrp="1"/>
          </p:cNvSpPr>
          <p:nvPr>
            <p:ph type="sldNum" sz="quarter" idx="12"/>
          </p:nvPr>
        </p:nvSpPr>
        <p:spPr/>
        <p:txBody>
          <a:bodyPr/>
          <a:lstStyle/>
          <a:p>
            <a:fld id="{33A6301C-C0D3-45ED-AF38-24F3F5385F03}" type="slidenum">
              <a:rPr lang="sv-SE" smtClean="0"/>
              <a:t>‹#›</a:t>
            </a:fld>
            <a:endParaRPr lang="sv-SE"/>
          </a:p>
        </p:txBody>
      </p:sp>
    </p:spTree>
    <p:extLst>
      <p:ext uri="{BB962C8B-B14F-4D97-AF65-F5344CB8AC3E}">
        <p14:creationId xmlns:p14="http://schemas.microsoft.com/office/powerpoint/2010/main" val="1938259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5EC9AF3F-D1F1-4233-90D1-76DA84343407}"/>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00F4DFFC-4B3F-4E25-903A-3309A4312416}"/>
              </a:ext>
            </a:extLst>
          </p:cNvPr>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11C6AD4-E5B2-4C1B-B40C-E670BEF70665}"/>
              </a:ext>
            </a:extLst>
          </p:cNvPr>
          <p:cNvSpPr>
            <a:spLocks noGrp="1"/>
          </p:cNvSpPr>
          <p:nvPr>
            <p:ph type="dt" sz="half" idx="10"/>
          </p:nvPr>
        </p:nvSpPr>
        <p:spPr/>
        <p:txBody>
          <a:bodyPr/>
          <a:lstStyle/>
          <a:p>
            <a:fld id="{27605B61-214F-453A-BA3A-B864A11118EA}" type="datetimeFigureOut">
              <a:rPr lang="sv-SE" smtClean="0"/>
              <a:t>2021-03-25</a:t>
            </a:fld>
            <a:endParaRPr lang="sv-SE"/>
          </a:p>
        </p:txBody>
      </p:sp>
      <p:sp>
        <p:nvSpPr>
          <p:cNvPr id="5" name="Platshållare för sidfot 4">
            <a:extLst>
              <a:ext uri="{FF2B5EF4-FFF2-40B4-BE49-F238E27FC236}">
                <a16:creationId xmlns:a16="http://schemas.microsoft.com/office/drawing/2014/main" id="{2B462DB0-2975-4EE9-9724-6F2C882104D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CD9AD35-D0BB-4C6C-AE50-F342F39DD86B}"/>
              </a:ext>
            </a:extLst>
          </p:cNvPr>
          <p:cNvSpPr>
            <a:spLocks noGrp="1"/>
          </p:cNvSpPr>
          <p:nvPr>
            <p:ph type="sldNum" sz="quarter" idx="12"/>
          </p:nvPr>
        </p:nvSpPr>
        <p:spPr/>
        <p:txBody>
          <a:bodyPr/>
          <a:lstStyle/>
          <a:p>
            <a:fld id="{33A6301C-C0D3-45ED-AF38-24F3F5385F03}" type="slidenum">
              <a:rPr lang="sv-SE" smtClean="0"/>
              <a:t>‹#›</a:t>
            </a:fld>
            <a:endParaRPr lang="sv-SE"/>
          </a:p>
        </p:txBody>
      </p:sp>
    </p:spTree>
    <p:extLst>
      <p:ext uri="{BB962C8B-B14F-4D97-AF65-F5344CB8AC3E}">
        <p14:creationId xmlns:p14="http://schemas.microsoft.com/office/powerpoint/2010/main" val="4202236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036150-5B41-4A91-AEC8-DD8DE4E5C2A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AA93C7A-CBFE-405D-876A-F82670AB9016}"/>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D4957B9-B340-47C7-91CE-1F222C36ED93}"/>
              </a:ext>
            </a:extLst>
          </p:cNvPr>
          <p:cNvSpPr>
            <a:spLocks noGrp="1"/>
          </p:cNvSpPr>
          <p:nvPr>
            <p:ph type="dt" sz="half" idx="10"/>
          </p:nvPr>
        </p:nvSpPr>
        <p:spPr/>
        <p:txBody>
          <a:bodyPr/>
          <a:lstStyle/>
          <a:p>
            <a:fld id="{27605B61-214F-453A-BA3A-B864A11118EA}" type="datetimeFigureOut">
              <a:rPr lang="sv-SE" smtClean="0"/>
              <a:t>2021-03-25</a:t>
            </a:fld>
            <a:endParaRPr lang="sv-SE"/>
          </a:p>
        </p:txBody>
      </p:sp>
      <p:sp>
        <p:nvSpPr>
          <p:cNvPr id="5" name="Platshållare för sidfot 4">
            <a:extLst>
              <a:ext uri="{FF2B5EF4-FFF2-40B4-BE49-F238E27FC236}">
                <a16:creationId xmlns:a16="http://schemas.microsoft.com/office/drawing/2014/main" id="{C1DD1803-1409-4934-AE93-26F8F1F2B3A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1C9BEF0-9576-4604-88D5-D488C3540280}"/>
              </a:ext>
            </a:extLst>
          </p:cNvPr>
          <p:cNvSpPr>
            <a:spLocks noGrp="1"/>
          </p:cNvSpPr>
          <p:nvPr>
            <p:ph type="sldNum" sz="quarter" idx="12"/>
          </p:nvPr>
        </p:nvSpPr>
        <p:spPr/>
        <p:txBody>
          <a:bodyPr/>
          <a:lstStyle/>
          <a:p>
            <a:fld id="{33A6301C-C0D3-45ED-AF38-24F3F5385F03}" type="slidenum">
              <a:rPr lang="sv-SE" smtClean="0"/>
              <a:t>‹#›</a:t>
            </a:fld>
            <a:endParaRPr lang="sv-SE"/>
          </a:p>
        </p:txBody>
      </p:sp>
    </p:spTree>
    <p:extLst>
      <p:ext uri="{BB962C8B-B14F-4D97-AF65-F5344CB8AC3E}">
        <p14:creationId xmlns:p14="http://schemas.microsoft.com/office/powerpoint/2010/main" val="1346929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92600F-0777-4C7E-9546-7EDB65D4EDE7}"/>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C96E4880-85DE-47E1-9B72-DA26C88CF8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6EB2BAA8-AD20-4A6A-A3B0-79A6670CDA81}"/>
              </a:ext>
            </a:extLst>
          </p:cNvPr>
          <p:cNvSpPr>
            <a:spLocks noGrp="1"/>
          </p:cNvSpPr>
          <p:nvPr>
            <p:ph type="dt" sz="half" idx="10"/>
          </p:nvPr>
        </p:nvSpPr>
        <p:spPr/>
        <p:txBody>
          <a:bodyPr/>
          <a:lstStyle/>
          <a:p>
            <a:fld id="{27605B61-214F-453A-BA3A-B864A11118EA}" type="datetimeFigureOut">
              <a:rPr lang="sv-SE" smtClean="0"/>
              <a:t>2021-03-25</a:t>
            </a:fld>
            <a:endParaRPr lang="sv-SE"/>
          </a:p>
        </p:txBody>
      </p:sp>
      <p:sp>
        <p:nvSpPr>
          <p:cNvPr id="5" name="Platshållare för sidfot 4">
            <a:extLst>
              <a:ext uri="{FF2B5EF4-FFF2-40B4-BE49-F238E27FC236}">
                <a16:creationId xmlns:a16="http://schemas.microsoft.com/office/drawing/2014/main" id="{1A040696-33FE-46C8-9EE0-42B2AEFDC66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8F67B90-57D2-4276-8667-CDBFA6A6B62D}"/>
              </a:ext>
            </a:extLst>
          </p:cNvPr>
          <p:cNvSpPr>
            <a:spLocks noGrp="1"/>
          </p:cNvSpPr>
          <p:nvPr>
            <p:ph type="sldNum" sz="quarter" idx="12"/>
          </p:nvPr>
        </p:nvSpPr>
        <p:spPr/>
        <p:txBody>
          <a:bodyPr/>
          <a:lstStyle/>
          <a:p>
            <a:fld id="{33A6301C-C0D3-45ED-AF38-24F3F5385F03}" type="slidenum">
              <a:rPr lang="sv-SE" smtClean="0"/>
              <a:t>‹#›</a:t>
            </a:fld>
            <a:endParaRPr lang="sv-SE"/>
          </a:p>
        </p:txBody>
      </p:sp>
    </p:spTree>
    <p:extLst>
      <p:ext uri="{BB962C8B-B14F-4D97-AF65-F5344CB8AC3E}">
        <p14:creationId xmlns:p14="http://schemas.microsoft.com/office/powerpoint/2010/main" val="1721717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9F5639-C3D0-4697-A90D-295F7B9CF05D}"/>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B55A553-2E11-4701-B027-89A62A0A1A6D}"/>
              </a:ext>
            </a:extLst>
          </p:cNvPr>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B634F320-35C6-4EAC-9A64-7012809C860A}"/>
              </a:ext>
            </a:extLst>
          </p:cNvPr>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B0D6A45-C7E6-4CEF-B15E-E50BC3C8646E}"/>
              </a:ext>
            </a:extLst>
          </p:cNvPr>
          <p:cNvSpPr>
            <a:spLocks noGrp="1"/>
          </p:cNvSpPr>
          <p:nvPr>
            <p:ph type="dt" sz="half" idx="10"/>
          </p:nvPr>
        </p:nvSpPr>
        <p:spPr/>
        <p:txBody>
          <a:bodyPr/>
          <a:lstStyle/>
          <a:p>
            <a:fld id="{27605B61-214F-453A-BA3A-B864A11118EA}" type="datetimeFigureOut">
              <a:rPr lang="sv-SE" smtClean="0"/>
              <a:t>2021-03-25</a:t>
            </a:fld>
            <a:endParaRPr lang="sv-SE"/>
          </a:p>
        </p:txBody>
      </p:sp>
      <p:sp>
        <p:nvSpPr>
          <p:cNvPr id="6" name="Platshållare för sidfot 5">
            <a:extLst>
              <a:ext uri="{FF2B5EF4-FFF2-40B4-BE49-F238E27FC236}">
                <a16:creationId xmlns:a16="http://schemas.microsoft.com/office/drawing/2014/main" id="{7AC5BCDF-721B-47A8-99E3-186CABDBEE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221FFA4D-B272-41D5-B4D7-138DBEFB6BAB}"/>
              </a:ext>
            </a:extLst>
          </p:cNvPr>
          <p:cNvSpPr>
            <a:spLocks noGrp="1"/>
          </p:cNvSpPr>
          <p:nvPr>
            <p:ph type="sldNum" sz="quarter" idx="12"/>
          </p:nvPr>
        </p:nvSpPr>
        <p:spPr/>
        <p:txBody>
          <a:bodyPr/>
          <a:lstStyle/>
          <a:p>
            <a:fld id="{33A6301C-C0D3-45ED-AF38-24F3F5385F03}" type="slidenum">
              <a:rPr lang="sv-SE" smtClean="0"/>
              <a:t>‹#›</a:t>
            </a:fld>
            <a:endParaRPr lang="sv-SE"/>
          </a:p>
        </p:txBody>
      </p:sp>
    </p:spTree>
    <p:extLst>
      <p:ext uri="{BB962C8B-B14F-4D97-AF65-F5344CB8AC3E}">
        <p14:creationId xmlns:p14="http://schemas.microsoft.com/office/powerpoint/2010/main" val="4181966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5F3B85-CA8B-40BD-A120-D2695D8ECC0D}"/>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02D946E-ACDA-4EB5-96C9-51EC0D7891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456566BC-C4A4-4C47-A8EF-EDD3760282F1}"/>
              </a:ext>
            </a:extLst>
          </p:cNvPr>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B2AFB20F-7432-4B95-B537-42F683FDEC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043D5469-1D0F-45AE-AD5A-D7B23BD15E68}"/>
              </a:ext>
            </a:extLst>
          </p:cNvPr>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DD6AA4FA-FF78-4B41-AD1E-FDEE72F1E79C}"/>
              </a:ext>
            </a:extLst>
          </p:cNvPr>
          <p:cNvSpPr>
            <a:spLocks noGrp="1"/>
          </p:cNvSpPr>
          <p:nvPr>
            <p:ph type="dt" sz="half" idx="10"/>
          </p:nvPr>
        </p:nvSpPr>
        <p:spPr/>
        <p:txBody>
          <a:bodyPr/>
          <a:lstStyle/>
          <a:p>
            <a:fld id="{27605B61-214F-453A-BA3A-B864A11118EA}" type="datetimeFigureOut">
              <a:rPr lang="sv-SE" smtClean="0"/>
              <a:t>2021-03-25</a:t>
            </a:fld>
            <a:endParaRPr lang="sv-SE"/>
          </a:p>
        </p:txBody>
      </p:sp>
      <p:sp>
        <p:nvSpPr>
          <p:cNvPr id="8" name="Platshållare för sidfot 7">
            <a:extLst>
              <a:ext uri="{FF2B5EF4-FFF2-40B4-BE49-F238E27FC236}">
                <a16:creationId xmlns:a16="http://schemas.microsoft.com/office/drawing/2014/main" id="{FF05D99F-DB86-4EE3-863C-73A907616B2D}"/>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63001C95-3467-4DAE-A0D8-3D35ED0ABFB1}"/>
              </a:ext>
            </a:extLst>
          </p:cNvPr>
          <p:cNvSpPr>
            <a:spLocks noGrp="1"/>
          </p:cNvSpPr>
          <p:nvPr>
            <p:ph type="sldNum" sz="quarter" idx="12"/>
          </p:nvPr>
        </p:nvSpPr>
        <p:spPr/>
        <p:txBody>
          <a:bodyPr/>
          <a:lstStyle/>
          <a:p>
            <a:fld id="{33A6301C-C0D3-45ED-AF38-24F3F5385F03}" type="slidenum">
              <a:rPr lang="sv-SE" smtClean="0"/>
              <a:t>‹#›</a:t>
            </a:fld>
            <a:endParaRPr lang="sv-SE"/>
          </a:p>
        </p:txBody>
      </p:sp>
    </p:spTree>
    <p:extLst>
      <p:ext uri="{BB962C8B-B14F-4D97-AF65-F5344CB8AC3E}">
        <p14:creationId xmlns:p14="http://schemas.microsoft.com/office/powerpoint/2010/main" val="861798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025E65-98A3-4112-9398-FE20DFF94AE6}"/>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1F8E48EC-61DF-4637-903A-942C4FDDA361}"/>
              </a:ext>
            </a:extLst>
          </p:cNvPr>
          <p:cNvSpPr>
            <a:spLocks noGrp="1"/>
          </p:cNvSpPr>
          <p:nvPr>
            <p:ph type="dt" sz="half" idx="10"/>
          </p:nvPr>
        </p:nvSpPr>
        <p:spPr/>
        <p:txBody>
          <a:bodyPr/>
          <a:lstStyle/>
          <a:p>
            <a:fld id="{27605B61-214F-453A-BA3A-B864A11118EA}" type="datetimeFigureOut">
              <a:rPr lang="sv-SE" smtClean="0"/>
              <a:t>2021-03-25</a:t>
            </a:fld>
            <a:endParaRPr lang="sv-SE"/>
          </a:p>
        </p:txBody>
      </p:sp>
      <p:sp>
        <p:nvSpPr>
          <p:cNvPr id="4" name="Platshållare för sidfot 3">
            <a:extLst>
              <a:ext uri="{FF2B5EF4-FFF2-40B4-BE49-F238E27FC236}">
                <a16:creationId xmlns:a16="http://schemas.microsoft.com/office/drawing/2014/main" id="{977487CF-8DF5-491A-AF51-CA70BC65F0CE}"/>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B390D0E8-E5E5-4F68-BE52-34DFB6CC5A56}"/>
              </a:ext>
            </a:extLst>
          </p:cNvPr>
          <p:cNvSpPr>
            <a:spLocks noGrp="1"/>
          </p:cNvSpPr>
          <p:nvPr>
            <p:ph type="sldNum" sz="quarter" idx="12"/>
          </p:nvPr>
        </p:nvSpPr>
        <p:spPr/>
        <p:txBody>
          <a:bodyPr/>
          <a:lstStyle/>
          <a:p>
            <a:fld id="{33A6301C-C0D3-45ED-AF38-24F3F5385F03}" type="slidenum">
              <a:rPr lang="sv-SE" smtClean="0"/>
              <a:t>‹#›</a:t>
            </a:fld>
            <a:endParaRPr lang="sv-SE"/>
          </a:p>
        </p:txBody>
      </p:sp>
    </p:spTree>
    <p:extLst>
      <p:ext uri="{BB962C8B-B14F-4D97-AF65-F5344CB8AC3E}">
        <p14:creationId xmlns:p14="http://schemas.microsoft.com/office/powerpoint/2010/main" val="2792625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E97EF4C-FD45-40F6-B6AC-09DF8079F649}"/>
              </a:ext>
            </a:extLst>
          </p:cNvPr>
          <p:cNvSpPr>
            <a:spLocks noGrp="1"/>
          </p:cNvSpPr>
          <p:nvPr>
            <p:ph type="dt" sz="half" idx="10"/>
          </p:nvPr>
        </p:nvSpPr>
        <p:spPr/>
        <p:txBody>
          <a:bodyPr/>
          <a:lstStyle/>
          <a:p>
            <a:fld id="{27605B61-214F-453A-BA3A-B864A11118EA}" type="datetimeFigureOut">
              <a:rPr lang="sv-SE" smtClean="0"/>
              <a:t>2021-03-25</a:t>
            </a:fld>
            <a:endParaRPr lang="sv-SE"/>
          </a:p>
        </p:txBody>
      </p:sp>
      <p:sp>
        <p:nvSpPr>
          <p:cNvPr id="3" name="Platshållare för sidfot 2">
            <a:extLst>
              <a:ext uri="{FF2B5EF4-FFF2-40B4-BE49-F238E27FC236}">
                <a16:creationId xmlns:a16="http://schemas.microsoft.com/office/drawing/2014/main" id="{A4720012-DDD2-41CE-90B7-888AA274019B}"/>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DC6ECE87-D0DF-4B68-AA94-F7C6EDAD05C7}"/>
              </a:ext>
            </a:extLst>
          </p:cNvPr>
          <p:cNvSpPr>
            <a:spLocks noGrp="1"/>
          </p:cNvSpPr>
          <p:nvPr>
            <p:ph type="sldNum" sz="quarter" idx="12"/>
          </p:nvPr>
        </p:nvSpPr>
        <p:spPr/>
        <p:txBody>
          <a:bodyPr/>
          <a:lstStyle/>
          <a:p>
            <a:fld id="{33A6301C-C0D3-45ED-AF38-24F3F5385F03}" type="slidenum">
              <a:rPr lang="sv-SE" smtClean="0"/>
              <a:t>‹#›</a:t>
            </a:fld>
            <a:endParaRPr lang="sv-SE"/>
          </a:p>
        </p:txBody>
      </p:sp>
    </p:spTree>
    <p:extLst>
      <p:ext uri="{BB962C8B-B14F-4D97-AF65-F5344CB8AC3E}">
        <p14:creationId xmlns:p14="http://schemas.microsoft.com/office/powerpoint/2010/main" val="3504496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E6CE13-3798-4292-9374-5AB88CF4B29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251CFFA-25B4-4B73-ADA1-E616CF35D3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C5CD3D9F-5ACE-4784-A3A4-E2F147223E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2DC9B1F3-B1DA-4314-8A48-F67E050A9F12}"/>
              </a:ext>
            </a:extLst>
          </p:cNvPr>
          <p:cNvSpPr>
            <a:spLocks noGrp="1"/>
          </p:cNvSpPr>
          <p:nvPr>
            <p:ph type="dt" sz="half" idx="10"/>
          </p:nvPr>
        </p:nvSpPr>
        <p:spPr/>
        <p:txBody>
          <a:bodyPr/>
          <a:lstStyle/>
          <a:p>
            <a:fld id="{27605B61-214F-453A-BA3A-B864A11118EA}" type="datetimeFigureOut">
              <a:rPr lang="sv-SE" smtClean="0"/>
              <a:t>2021-03-25</a:t>
            </a:fld>
            <a:endParaRPr lang="sv-SE"/>
          </a:p>
        </p:txBody>
      </p:sp>
      <p:sp>
        <p:nvSpPr>
          <p:cNvPr id="6" name="Platshållare för sidfot 5">
            <a:extLst>
              <a:ext uri="{FF2B5EF4-FFF2-40B4-BE49-F238E27FC236}">
                <a16:creationId xmlns:a16="http://schemas.microsoft.com/office/drawing/2014/main" id="{732D2EEA-E429-4A63-A9C9-B8BCFC010B6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0BCF3D2-78E2-4F38-B063-807C32E0B077}"/>
              </a:ext>
            </a:extLst>
          </p:cNvPr>
          <p:cNvSpPr>
            <a:spLocks noGrp="1"/>
          </p:cNvSpPr>
          <p:nvPr>
            <p:ph type="sldNum" sz="quarter" idx="12"/>
          </p:nvPr>
        </p:nvSpPr>
        <p:spPr/>
        <p:txBody>
          <a:bodyPr/>
          <a:lstStyle/>
          <a:p>
            <a:fld id="{33A6301C-C0D3-45ED-AF38-24F3F5385F03}" type="slidenum">
              <a:rPr lang="sv-SE" smtClean="0"/>
              <a:t>‹#›</a:t>
            </a:fld>
            <a:endParaRPr lang="sv-SE"/>
          </a:p>
        </p:txBody>
      </p:sp>
    </p:spTree>
    <p:extLst>
      <p:ext uri="{BB962C8B-B14F-4D97-AF65-F5344CB8AC3E}">
        <p14:creationId xmlns:p14="http://schemas.microsoft.com/office/powerpoint/2010/main" val="777635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8DBB55-4258-4ADE-870D-99D9708AC82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A8126681-7CBF-4175-A3FF-1029E59956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11AC46BB-4FCB-4EDE-93D2-9C393487DC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F2E2C73D-3BAD-428A-8EB3-16897CE0CB01}"/>
              </a:ext>
            </a:extLst>
          </p:cNvPr>
          <p:cNvSpPr>
            <a:spLocks noGrp="1"/>
          </p:cNvSpPr>
          <p:nvPr>
            <p:ph type="dt" sz="half" idx="10"/>
          </p:nvPr>
        </p:nvSpPr>
        <p:spPr/>
        <p:txBody>
          <a:bodyPr/>
          <a:lstStyle/>
          <a:p>
            <a:fld id="{27605B61-214F-453A-BA3A-B864A11118EA}" type="datetimeFigureOut">
              <a:rPr lang="sv-SE" smtClean="0"/>
              <a:t>2021-03-25</a:t>
            </a:fld>
            <a:endParaRPr lang="sv-SE"/>
          </a:p>
        </p:txBody>
      </p:sp>
      <p:sp>
        <p:nvSpPr>
          <p:cNvPr id="6" name="Platshållare för sidfot 5">
            <a:extLst>
              <a:ext uri="{FF2B5EF4-FFF2-40B4-BE49-F238E27FC236}">
                <a16:creationId xmlns:a16="http://schemas.microsoft.com/office/drawing/2014/main" id="{7FFD13F6-6F08-4280-AA98-06E57B8DCF8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D1C5934-A56A-4D31-814D-63942F7B44AC}"/>
              </a:ext>
            </a:extLst>
          </p:cNvPr>
          <p:cNvSpPr>
            <a:spLocks noGrp="1"/>
          </p:cNvSpPr>
          <p:nvPr>
            <p:ph type="sldNum" sz="quarter" idx="12"/>
          </p:nvPr>
        </p:nvSpPr>
        <p:spPr/>
        <p:txBody>
          <a:bodyPr/>
          <a:lstStyle/>
          <a:p>
            <a:fld id="{33A6301C-C0D3-45ED-AF38-24F3F5385F03}" type="slidenum">
              <a:rPr lang="sv-SE" smtClean="0"/>
              <a:t>‹#›</a:t>
            </a:fld>
            <a:endParaRPr lang="sv-SE"/>
          </a:p>
        </p:txBody>
      </p:sp>
    </p:spTree>
    <p:extLst>
      <p:ext uri="{BB962C8B-B14F-4D97-AF65-F5344CB8AC3E}">
        <p14:creationId xmlns:p14="http://schemas.microsoft.com/office/powerpoint/2010/main" val="2438172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FBEDFB7-34A3-4FE0-AF5A-3C522734FB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666AC851-1553-408F-8D26-CA9852828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A3991D4-54E2-41B8-99E4-311D253E3C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605B61-214F-453A-BA3A-B864A11118EA}" type="datetimeFigureOut">
              <a:rPr lang="sv-SE" smtClean="0"/>
              <a:t>2021-03-25</a:t>
            </a:fld>
            <a:endParaRPr lang="sv-SE"/>
          </a:p>
        </p:txBody>
      </p:sp>
      <p:sp>
        <p:nvSpPr>
          <p:cNvPr id="5" name="Platshållare för sidfot 4">
            <a:extLst>
              <a:ext uri="{FF2B5EF4-FFF2-40B4-BE49-F238E27FC236}">
                <a16:creationId xmlns:a16="http://schemas.microsoft.com/office/drawing/2014/main" id="{FA5587C1-FFCB-4C80-8BB3-26DEDE437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3DD5F4B0-1F3A-47DA-A888-46BCB24ABB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A6301C-C0D3-45ED-AF38-24F3F5385F03}" type="slidenum">
              <a:rPr lang="sv-SE" smtClean="0"/>
              <a:t>‹#›</a:t>
            </a:fld>
            <a:endParaRPr lang="sv-SE"/>
          </a:p>
        </p:txBody>
      </p:sp>
    </p:spTree>
    <p:extLst>
      <p:ext uri="{BB962C8B-B14F-4D97-AF65-F5344CB8AC3E}">
        <p14:creationId xmlns:p14="http://schemas.microsoft.com/office/powerpoint/2010/main" val="3113938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31A34A92-08A9-460C-A0DD-B027C08F95B2}"/>
              </a:ext>
            </a:extLst>
          </p:cNvPr>
          <p:cNvPicPr>
            <a:picLocks noGrp="1" noChangeAspect="1"/>
          </p:cNvPicPr>
          <p:nvPr>
            <p:ph idx="1"/>
          </p:nvPr>
        </p:nvPicPr>
        <p:blipFill rotWithShape="1">
          <a:blip r:embed="rId3"/>
          <a:srcRect t="13241" b="2490"/>
          <a:stretch/>
        </p:blipFill>
        <p:spPr>
          <a:xfrm>
            <a:off x="20" y="10"/>
            <a:ext cx="12191980" cy="6857990"/>
          </a:xfrm>
          <a:prstGeom prst="rect">
            <a:avLst/>
          </a:prstGeom>
        </p:spPr>
      </p:pic>
      <p:sp>
        <p:nvSpPr>
          <p:cNvPr id="2" name="Rubrik 1">
            <a:extLst>
              <a:ext uri="{FF2B5EF4-FFF2-40B4-BE49-F238E27FC236}">
                <a16:creationId xmlns:a16="http://schemas.microsoft.com/office/drawing/2014/main" id="{029C220B-54DD-409E-B649-78937B30BBAC}"/>
              </a:ext>
            </a:extLst>
          </p:cNvPr>
          <p:cNvSpPr>
            <a:spLocks noGrp="1"/>
          </p:cNvSpPr>
          <p:nvPr>
            <p:ph type="title"/>
          </p:nvPr>
        </p:nvSpPr>
        <p:spPr>
          <a:xfrm>
            <a:off x="1371600" y="5317240"/>
            <a:ext cx="9648825" cy="744836"/>
          </a:xfrm>
          <a:solidFill>
            <a:schemeClr val="bg1"/>
          </a:solidFill>
        </p:spPr>
        <p:txBody>
          <a:bodyPr vert="horz" lIns="91440" tIns="45720" rIns="91440" bIns="45720" rtlCol="0" anchor="ctr">
            <a:normAutofit fontScale="90000"/>
          </a:bodyPr>
          <a:lstStyle/>
          <a:p>
            <a:pPr algn="ctr"/>
            <a:r>
              <a:rPr lang="en-US" sz="3100" dirty="0" err="1">
                <a:solidFill>
                  <a:schemeClr val="tx1">
                    <a:lumMod val="85000"/>
                    <a:lumOff val="15000"/>
                  </a:schemeClr>
                </a:solidFill>
              </a:rPr>
              <a:t>Strategiskt</a:t>
            </a:r>
            <a:r>
              <a:rPr lang="en-US" sz="3100" dirty="0">
                <a:solidFill>
                  <a:schemeClr val="tx1">
                    <a:lumMod val="85000"/>
                    <a:lumOff val="15000"/>
                  </a:schemeClr>
                </a:solidFill>
              </a:rPr>
              <a:t> </a:t>
            </a:r>
            <a:r>
              <a:rPr lang="en-US" sz="3100" dirty="0" err="1">
                <a:solidFill>
                  <a:schemeClr val="tx1">
                    <a:lumMod val="85000"/>
                    <a:lumOff val="15000"/>
                  </a:schemeClr>
                </a:solidFill>
              </a:rPr>
              <a:t>kulturarvsprogram</a:t>
            </a:r>
            <a:r>
              <a:rPr lang="en-US" sz="3100" dirty="0">
                <a:solidFill>
                  <a:schemeClr val="tx1">
                    <a:lumMod val="85000"/>
                    <a:lumOff val="15000"/>
                  </a:schemeClr>
                </a:solidFill>
              </a:rPr>
              <a:t> för Västernorrland 2021-2024</a:t>
            </a:r>
            <a:br>
              <a:rPr lang="en-US" sz="3100" dirty="0">
                <a:solidFill>
                  <a:schemeClr val="tx1">
                    <a:lumMod val="85000"/>
                    <a:lumOff val="15000"/>
                  </a:schemeClr>
                </a:solidFill>
              </a:rPr>
            </a:br>
            <a:r>
              <a:rPr lang="en-US" sz="3100" dirty="0">
                <a:solidFill>
                  <a:schemeClr val="tx1">
                    <a:lumMod val="85000"/>
                    <a:lumOff val="15000"/>
                  </a:schemeClr>
                </a:solidFill>
              </a:rPr>
              <a:t>Region Västernorrland </a:t>
            </a:r>
            <a:r>
              <a:rPr lang="en-US" sz="3100" dirty="0" err="1">
                <a:solidFill>
                  <a:schemeClr val="tx1">
                    <a:lumMod val="85000"/>
                    <a:lumOff val="15000"/>
                  </a:schemeClr>
                </a:solidFill>
              </a:rPr>
              <a:t>och</a:t>
            </a:r>
            <a:r>
              <a:rPr lang="en-US" sz="3100" dirty="0">
                <a:solidFill>
                  <a:schemeClr val="tx1">
                    <a:lumMod val="85000"/>
                    <a:lumOff val="15000"/>
                  </a:schemeClr>
                </a:solidFill>
              </a:rPr>
              <a:t> </a:t>
            </a:r>
            <a:r>
              <a:rPr lang="en-US" sz="3100" dirty="0" err="1">
                <a:solidFill>
                  <a:schemeClr val="tx1">
                    <a:lumMod val="85000"/>
                    <a:lumOff val="15000"/>
                  </a:schemeClr>
                </a:solidFill>
              </a:rPr>
              <a:t>Länsstyrelsen</a:t>
            </a:r>
            <a:r>
              <a:rPr lang="en-US" sz="3100" dirty="0">
                <a:solidFill>
                  <a:schemeClr val="tx1">
                    <a:lumMod val="85000"/>
                    <a:lumOff val="15000"/>
                  </a:schemeClr>
                </a:solidFill>
              </a:rPr>
              <a:t> Västernorrland</a:t>
            </a:r>
          </a:p>
        </p:txBody>
      </p:sp>
      <p:sp>
        <p:nvSpPr>
          <p:cNvPr id="6" name="textruta 5">
            <a:extLst>
              <a:ext uri="{FF2B5EF4-FFF2-40B4-BE49-F238E27FC236}">
                <a16:creationId xmlns:a16="http://schemas.microsoft.com/office/drawing/2014/main" id="{B16C7C2C-BFAF-4C05-8ABB-9EF0627C4BDD}"/>
              </a:ext>
            </a:extLst>
          </p:cNvPr>
          <p:cNvSpPr txBox="1"/>
          <p:nvPr/>
        </p:nvSpPr>
        <p:spPr>
          <a:xfrm>
            <a:off x="7239000" y="6525056"/>
            <a:ext cx="41719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Foto: Lia Jacobi</a:t>
            </a:r>
          </a:p>
        </p:txBody>
      </p:sp>
      <p:pic>
        <p:nvPicPr>
          <p:cNvPr id="4" name="Bildobjekt 3">
            <a:extLst>
              <a:ext uri="{FF2B5EF4-FFF2-40B4-BE49-F238E27FC236}">
                <a16:creationId xmlns:a16="http://schemas.microsoft.com/office/drawing/2014/main" id="{85ADF81D-8690-445D-82AB-E9816CFDE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8797" y="5855724"/>
            <a:ext cx="1083183" cy="1002266"/>
          </a:xfrm>
          <a:prstGeom prst="rect">
            <a:avLst/>
          </a:prstGeom>
        </p:spPr>
      </p:pic>
      <p:pic>
        <p:nvPicPr>
          <p:cNvPr id="9" name="Bildobjekt 8">
            <a:extLst>
              <a:ext uri="{FF2B5EF4-FFF2-40B4-BE49-F238E27FC236}">
                <a16:creationId xmlns:a16="http://schemas.microsoft.com/office/drawing/2014/main" id="{82C4A768-CC7C-4810-8EB9-5E649E3225CC}"/>
              </a:ext>
            </a:extLst>
          </p:cNvPr>
          <p:cNvPicPr>
            <a:picLocks noChangeAspect="1"/>
          </p:cNvPicPr>
          <p:nvPr/>
        </p:nvPicPr>
        <p:blipFill>
          <a:blip r:embed="rId5"/>
          <a:stretch>
            <a:fillRect/>
          </a:stretch>
        </p:blipFill>
        <p:spPr>
          <a:xfrm>
            <a:off x="8924097" y="6368338"/>
            <a:ext cx="2184690" cy="507856"/>
          </a:xfrm>
          <a:prstGeom prst="rect">
            <a:avLst/>
          </a:prstGeom>
        </p:spPr>
      </p:pic>
    </p:spTree>
    <p:extLst>
      <p:ext uri="{BB962C8B-B14F-4D97-AF65-F5344CB8AC3E}">
        <p14:creationId xmlns:p14="http://schemas.microsoft.com/office/powerpoint/2010/main" val="202767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78F82177-EDAA-4FD8-84C0-697D29289696}"/>
              </a:ext>
            </a:extLst>
          </p:cNvPr>
          <p:cNvSpPr>
            <a:spLocks noGrp="1"/>
          </p:cNvSpPr>
          <p:nvPr>
            <p:ph type="title"/>
          </p:nvPr>
        </p:nvSpPr>
        <p:spPr>
          <a:xfrm>
            <a:off x="640079" y="2053641"/>
            <a:ext cx="3669161" cy="2760098"/>
          </a:xfrm>
        </p:spPr>
        <p:txBody>
          <a:bodyPr>
            <a:normAutofit/>
          </a:bodyPr>
          <a:lstStyle/>
          <a:p>
            <a:r>
              <a:rPr lang="sv-SE">
                <a:solidFill>
                  <a:srgbClr val="FFFFFF"/>
                </a:solidFill>
              </a:rPr>
              <a:t>Syften</a:t>
            </a:r>
          </a:p>
        </p:txBody>
      </p:sp>
      <p:sp>
        <p:nvSpPr>
          <p:cNvPr id="3" name="Platshållare för innehåll 2">
            <a:extLst>
              <a:ext uri="{FF2B5EF4-FFF2-40B4-BE49-F238E27FC236}">
                <a16:creationId xmlns:a16="http://schemas.microsoft.com/office/drawing/2014/main" id="{DB979D31-0AD6-46E4-911D-34125DD57DDB}"/>
              </a:ext>
            </a:extLst>
          </p:cNvPr>
          <p:cNvSpPr>
            <a:spLocks noGrp="1"/>
          </p:cNvSpPr>
          <p:nvPr>
            <p:ph idx="1"/>
          </p:nvPr>
        </p:nvSpPr>
        <p:spPr>
          <a:xfrm>
            <a:off x="6090574" y="801866"/>
            <a:ext cx="5306084" cy="5230634"/>
          </a:xfrm>
        </p:spPr>
        <p:txBody>
          <a:bodyPr anchor="ctr">
            <a:normAutofit/>
          </a:bodyPr>
          <a:lstStyle/>
          <a:p>
            <a:r>
              <a:rPr lang="sv-SE" sz="2400">
                <a:solidFill>
                  <a:srgbClr val="000000"/>
                </a:solidFill>
              </a:rPr>
              <a:t>Hjälpmedel</a:t>
            </a:r>
          </a:p>
          <a:p>
            <a:r>
              <a:rPr lang="sv-SE" sz="2400">
                <a:solidFill>
                  <a:srgbClr val="000000"/>
                </a:solidFill>
              </a:rPr>
              <a:t>Väcka intresse</a:t>
            </a:r>
          </a:p>
          <a:p>
            <a:r>
              <a:rPr lang="sv-SE" sz="2400">
                <a:solidFill>
                  <a:srgbClr val="000000"/>
                </a:solidFill>
              </a:rPr>
              <a:t>Regional utveckling</a:t>
            </a:r>
          </a:p>
          <a:p>
            <a:r>
              <a:rPr lang="sv-SE" sz="2400">
                <a:solidFill>
                  <a:srgbClr val="000000"/>
                </a:solidFill>
              </a:rPr>
              <a:t>Regional identitet</a:t>
            </a:r>
          </a:p>
          <a:p>
            <a:r>
              <a:rPr lang="sv-SE" sz="2400">
                <a:solidFill>
                  <a:srgbClr val="000000"/>
                </a:solidFill>
              </a:rPr>
              <a:t>Samla kulturarvsaktörer i en </a:t>
            </a:r>
            <a:br>
              <a:rPr lang="sv-SE" sz="2400">
                <a:solidFill>
                  <a:srgbClr val="000000"/>
                </a:solidFill>
              </a:rPr>
            </a:br>
            <a:r>
              <a:rPr lang="sv-SE" sz="2400">
                <a:solidFill>
                  <a:srgbClr val="000000"/>
                </a:solidFill>
              </a:rPr>
              <a:t>gemensam vision och målbild </a:t>
            </a:r>
            <a:br>
              <a:rPr lang="sv-SE" sz="2400">
                <a:solidFill>
                  <a:srgbClr val="000000"/>
                </a:solidFill>
              </a:rPr>
            </a:br>
            <a:r>
              <a:rPr lang="sv-SE" sz="2400">
                <a:solidFill>
                  <a:srgbClr val="000000"/>
                </a:solidFill>
              </a:rPr>
              <a:t>för ett dynamiskt Västernorrland</a:t>
            </a:r>
          </a:p>
        </p:txBody>
      </p:sp>
    </p:spTree>
    <p:extLst>
      <p:ext uri="{BB962C8B-B14F-4D97-AF65-F5344CB8AC3E}">
        <p14:creationId xmlns:p14="http://schemas.microsoft.com/office/powerpoint/2010/main" val="3562736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objekt 3" descr="En bild som visar himmel, utomhus, vatten, dag&#10;&#10;Automatiskt genererad beskrivning">
            <a:extLst>
              <a:ext uri="{FF2B5EF4-FFF2-40B4-BE49-F238E27FC236}">
                <a16:creationId xmlns:a16="http://schemas.microsoft.com/office/drawing/2014/main" id="{15AFAD6B-DF84-4421-AD7B-26C962A6A556}"/>
              </a:ext>
            </a:extLst>
          </p:cNvPr>
          <p:cNvPicPr>
            <a:picLocks noChangeAspect="1"/>
          </p:cNvPicPr>
          <p:nvPr/>
        </p:nvPicPr>
        <p:blipFill rotWithShape="1">
          <a:blip r:embed="rId3">
            <a:alphaModFix/>
          </a:blip>
          <a:srcRect t="889" r="-1" b="3655"/>
          <a:stretch/>
        </p:blipFill>
        <p:spPr>
          <a:xfrm>
            <a:off x="5797543" y="10"/>
            <a:ext cx="6394152" cy="6857990"/>
          </a:xfrm>
          <a:prstGeom prst="rect">
            <a:avLst/>
          </a:prstGeom>
        </p:spPr>
      </p:pic>
      <p:pic>
        <p:nvPicPr>
          <p:cNvPr id="46" name="Picture 4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textruta 2">
            <a:extLst>
              <a:ext uri="{FF2B5EF4-FFF2-40B4-BE49-F238E27FC236}">
                <a16:creationId xmlns:a16="http://schemas.microsoft.com/office/drawing/2014/main" id="{CBABF276-4211-4AEE-A9FF-EB03809556BF}"/>
              </a:ext>
            </a:extLst>
          </p:cNvPr>
          <p:cNvSpPr txBox="1"/>
          <p:nvPr/>
        </p:nvSpPr>
        <p:spPr>
          <a:xfrm>
            <a:off x="550997" y="396452"/>
            <a:ext cx="4960803" cy="612367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US" sz="2400" dirty="0">
                <a:solidFill>
                  <a:srgbClr val="000000"/>
                </a:solidFill>
                <a:latin typeface="Calibri Light"/>
                <a:cs typeface="Calibri Light"/>
              </a:rPr>
              <a:t>KULTURARV:</a:t>
            </a:r>
          </a:p>
          <a:p>
            <a:pPr>
              <a:lnSpc>
                <a:spcPct val="90000"/>
              </a:lnSpc>
              <a:spcAft>
                <a:spcPts val="600"/>
              </a:spcAft>
            </a:pPr>
            <a:r>
              <a:rPr lang="en-US" sz="2400" err="1">
                <a:solidFill>
                  <a:srgbClr val="000000"/>
                </a:solidFill>
              </a:rPr>
              <a:t>Kulturarv</a:t>
            </a:r>
            <a:r>
              <a:rPr lang="en-US" sz="2400" dirty="0">
                <a:solidFill>
                  <a:srgbClr val="000000"/>
                </a:solidFill>
              </a:rPr>
              <a:t> </a:t>
            </a:r>
            <a:r>
              <a:rPr lang="en-US" sz="2400" err="1">
                <a:solidFill>
                  <a:srgbClr val="000000"/>
                </a:solidFill>
              </a:rPr>
              <a:t>utgörs</a:t>
            </a:r>
            <a:r>
              <a:rPr lang="en-US" sz="2400" dirty="0">
                <a:solidFill>
                  <a:srgbClr val="000000"/>
                </a:solidFill>
              </a:rPr>
              <a:t> av de </a:t>
            </a:r>
            <a:r>
              <a:rPr lang="en-US" sz="2400" err="1">
                <a:solidFill>
                  <a:srgbClr val="000000"/>
                </a:solidFill>
              </a:rPr>
              <a:t>uttryck</a:t>
            </a:r>
            <a:r>
              <a:rPr lang="en-US" sz="2400" dirty="0">
                <a:solidFill>
                  <a:srgbClr val="000000"/>
                </a:solidFill>
              </a:rPr>
              <a:t>, </a:t>
            </a:r>
            <a:r>
              <a:rPr lang="en-US" sz="2400" err="1">
                <a:solidFill>
                  <a:srgbClr val="000000"/>
                </a:solidFill>
              </a:rPr>
              <a:t>föremål</a:t>
            </a:r>
            <a:r>
              <a:rPr lang="en-US" sz="2400" dirty="0">
                <a:solidFill>
                  <a:srgbClr val="000000"/>
                </a:solidFill>
              </a:rPr>
              <a:t> </a:t>
            </a:r>
            <a:r>
              <a:rPr lang="en-US" sz="2400" err="1">
                <a:solidFill>
                  <a:srgbClr val="000000"/>
                </a:solidFill>
              </a:rPr>
              <a:t>och</a:t>
            </a:r>
            <a:r>
              <a:rPr lang="en-US" sz="2400" dirty="0">
                <a:solidFill>
                  <a:srgbClr val="000000"/>
                </a:solidFill>
              </a:rPr>
              <a:t> </a:t>
            </a:r>
            <a:r>
              <a:rPr lang="en-US" sz="2400" err="1">
                <a:solidFill>
                  <a:srgbClr val="000000"/>
                </a:solidFill>
              </a:rPr>
              <a:t>lämningar</a:t>
            </a:r>
            <a:r>
              <a:rPr lang="en-US" sz="2400" dirty="0">
                <a:solidFill>
                  <a:srgbClr val="000000"/>
                </a:solidFill>
              </a:rPr>
              <a:t>, </a:t>
            </a:r>
            <a:r>
              <a:rPr lang="en-US" sz="2400" err="1">
                <a:solidFill>
                  <a:srgbClr val="000000"/>
                </a:solidFill>
              </a:rPr>
              <a:t>immateriella</a:t>
            </a:r>
            <a:r>
              <a:rPr lang="en-US" sz="2400" dirty="0">
                <a:solidFill>
                  <a:srgbClr val="000000"/>
                </a:solidFill>
              </a:rPr>
              <a:t> </a:t>
            </a:r>
            <a:r>
              <a:rPr lang="en-US" sz="2400" err="1">
                <a:solidFill>
                  <a:srgbClr val="000000"/>
                </a:solidFill>
              </a:rPr>
              <a:t>som</a:t>
            </a:r>
            <a:r>
              <a:rPr lang="en-US" sz="2400" dirty="0">
                <a:solidFill>
                  <a:srgbClr val="000000"/>
                </a:solidFill>
              </a:rPr>
              <a:t> </a:t>
            </a:r>
            <a:r>
              <a:rPr lang="en-US" sz="2400" err="1">
                <a:solidFill>
                  <a:srgbClr val="000000"/>
                </a:solidFill>
              </a:rPr>
              <a:t>materiella</a:t>
            </a:r>
            <a:r>
              <a:rPr lang="en-US" sz="2400" dirty="0">
                <a:solidFill>
                  <a:srgbClr val="000000"/>
                </a:solidFill>
              </a:rPr>
              <a:t>, vi </a:t>
            </a:r>
            <a:r>
              <a:rPr lang="en-US" sz="2400" err="1">
                <a:solidFill>
                  <a:srgbClr val="000000"/>
                </a:solidFill>
              </a:rPr>
              <a:t>människor</a:t>
            </a:r>
            <a:r>
              <a:rPr lang="en-US" sz="2400" dirty="0">
                <a:solidFill>
                  <a:srgbClr val="000000"/>
                </a:solidFill>
              </a:rPr>
              <a:t> har </a:t>
            </a:r>
            <a:r>
              <a:rPr lang="en-US" sz="2400" err="1">
                <a:solidFill>
                  <a:srgbClr val="000000"/>
                </a:solidFill>
              </a:rPr>
              <a:t>skapat</a:t>
            </a:r>
            <a:r>
              <a:rPr lang="en-US" sz="2400" dirty="0">
                <a:solidFill>
                  <a:srgbClr val="000000"/>
                </a:solidFill>
              </a:rPr>
              <a:t> </a:t>
            </a:r>
            <a:r>
              <a:rPr lang="en-US" sz="2400" err="1">
                <a:solidFill>
                  <a:srgbClr val="000000"/>
                </a:solidFill>
              </a:rPr>
              <a:t>och</a:t>
            </a:r>
            <a:r>
              <a:rPr lang="en-US" sz="2400" dirty="0">
                <a:solidFill>
                  <a:srgbClr val="000000"/>
                </a:solidFill>
              </a:rPr>
              <a:t> </a:t>
            </a:r>
            <a:r>
              <a:rPr lang="en-US" sz="2400" err="1">
                <a:solidFill>
                  <a:srgbClr val="000000"/>
                </a:solidFill>
              </a:rPr>
              <a:t>hur</a:t>
            </a:r>
            <a:r>
              <a:rPr lang="en-US" sz="2400" dirty="0">
                <a:solidFill>
                  <a:srgbClr val="000000"/>
                </a:solidFill>
              </a:rPr>
              <a:t> vi </a:t>
            </a:r>
            <a:r>
              <a:rPr lang="en-US" sz="2400" err="1">
                <a:solidFill>
                  <a:srgbClr val="000000"/>
                </a:solidFill>
              </a:rPr>
              <a:t>i</a:t>
            </a:r>
            <a:r>
              <a:rPr lang="en-US" sz="2400" dirty="0">
                <a:solidFill>
                  <a:srgbClr val="000000"/>
                </a:solidFill>
              </a:rPr>
              <a:t> </a:t>
            </a:r>
            <a:r>
              <a:rPr lang="en-US" sz="2400" err="1">
                <a:solidFill>
                  <a:srgbClr val="000000"/>
                </a:solidFill>
              </a:rPr>
              <a:t>dag</a:t>
            </a:r>
            <a:r>
              <a:rPr lang="en-US" sz="2400" dirty="0">
                <a:solidFill>
                  <a:srgbClr val="000000"/>
                </a:solidFill>
              </a:rPr>
              <a:t> </a:t>
            </a:r>
            <a:r>
              <a:rPr lang="en-US" sz="2400" err="1">
                <a:solidFill>
                  <a:srgbClr val="000000"/>
                </a:solidFill>
              </a:rPr>
              <a:t>uppfattar</a:t>
            </a:r>
            <a:r>
              <a:rPr lang="en-US" sz="2400" dirty="0">
                <a:solidFill>
                  <a:srgbClr val="000000"/>
                </a:solidFill>
              </a:rPr>
              <a:t> </a:t>
            </a:r>
            <a:r>
              <a:rPr lang="en-US" sz="2400" err="1">
                <a:solidFill>
                  <a:srgbClr val="000000"/>
                </a:solidFill>
              </a:rPr>
              <a:t>och</a:t>
            </a:r>
            <a:r>
              <a:rPr lang="en-US" sz="2400" dirty="0">
                <a:solidFill>
                  <a:srgbClr val="000000"/>
                </a:solidFill>
              </a:rPr>
              <a:t> </a:t>
            </a:r>
            <a:r>
              <a:rPr lang="en-US" sz="2400" err="1">
                <a:solidFill>
                  <a:srgbClr val="000000"/>
                </a:solidFill>
              </a:rPr>
              <a:t>tolkar</a:t>
            </a:r>
            <a:r>
              <a:rPr lang="en-US" sz="2400" dirty="0">
                <a:solidFill>
                  <a:srgbClr val="000000"/>
                </a:solidFill>
              </a:rPr>
              <a:t> dessa. </a:t>
            </a:r>
            <a:r>
              <a:rPr lang="en-US" sz="2400" err="1">
                <a:solidFill>
                  <a:srgbClr val="000000"/>
                </a:solidFill>
              </a:rPr>
              <a:t>Kulturarv</a:t>
            </a:r>
            <a:r>
              <a:rPr lang="en-US" sz="2400" dirty="0">
                <a:solidFill>
                  <a:srgbClr val="000000"/>
                </a:solidFill>
              </a:rPr>
              <a:t> </a:t>
            </a:r>
            <a:r>
              <a:rPr lang="en-US" sz="2400" err="1">
                <a:solidFill>
                  <a:srgbClr val="000000"/>
                </a:solidFill>
              </a:rPr>
              <a:t>är</a:t>
            </a:r>
            <a:r>
              <a:rPr lang="en-US" sz="2400" dirty="0">
                <a:solidFill>
                  <a:srgbClr val="000000"/>
                </a:solidFill>
              </a:rPr>
              <a:t> </a:t>
            </a:r>
            <a:r>
              <a:rPr lang="en-US" sz="2400" err="1">
                <a:solidFill>
                  <a:srgbClr val="000000"/>
                </a:solidFill>
              </a:rPr>
              <a:t>inte</a:t>
            </a:r>
            <a:r>
              <a:rPr lang="en-US" sz="2400" dirty="0">
                <a:solidFill>
                  <a:srgbClr val="000000"/>
                </a:solidFill>
              </a:rPr>
              <a:t> </a:t>
            </a:r>
            <a:r>
              <a:rPr lang="en-US" sz="2400" err="1">
                <a:solidFill>
                  <a:srgbClr val="000000"/>
                </a:solidFill>
              </a:rPr>
              <a:t>statiskt</a:t>
            </a:r>
            <a:r>
              <a:rPr lang="en-US" sz="2400" dirty="0">
                <a:solidFill>
                  <a:srgbClr val="000000"/>
                </a:solidFill>
              </a:rPr>
              <a:t> </a:t>
            </a:r>
            <a:r>
              <a:rPr lang="en-US" sz="2400" err="1">
                <a:solidFill>
                  <a:srgbClr val="000000"/>
                </a:solidFill>
              </a:rPr>
              <a:t>utan</a:t>
            </a:r>
            <a:r>
              <a:rPr lang="en-US" sz="2400" dirty="0">
                <a:solidFill>
                  <a:srgbClr val="000000"/>
                </a:solidFill>
              </a:rPr>
              <a:t> </a:t>
            </a:r>
            <a:r>
              <a:rPr lang="en-US" sz="2400" err="1">
                <a:solidFill>
                  <a:srgbClr val="000000"/>
                </a:solidFill>
              </a:rPr>
              <a:t>något</a:t>
            </a:r>
            <a:r>
              <a:rPr lang="en-US" sz="2400" dirty="0">
                <a:solidFill>
                  <a:srgbClr val="000000"/>
                </a:solidFill>
              </a:rPr>
              <a:t> </a:t>
            </a:r>
            <a:r>
              <a:rPr lang="en-US" sz="2400" err="1">
                <a:solidFill>
                  <a:srgbClr val="000000"/>
                </a:solidFill>
              </a:rPr>
              <a:t>som</a:t>
            </a:r>
            <a:r>
              <a:rPr lang="en-US" sz="2400" dirty="0">
                <a:solidFill>
                  <a:srgbClr val="000000"/>
                </a:solidFill>
              </a:rPr>
              <a:t> </a:t>
            </a:r>
            <a:r>
              <a:rPr lang="en-US" sz="2400" err="1">
                <a:solidFill>
                  <a:srgbClr val="000000"/>
                </a:solidFill>
              </a:rPr>
              <a:t>ständigt</a:t>
            </a:r>
            <a:r>
              <a:rPr lang="en-US" sz="2400" dirty="0">
                <a:solidFill>
                  <a:srgbClr val="000000"/>
                </a:solidFill>
              </a:rPr>
              <a:t> </a:t>
            </a:r>
            <a:r>
              <a:rPr lang="en-US" sz="2400" err="1">
                <a:solidFill>
                  <a:srgbClr val="000000"/>
                </a:solidFill>
              </a:rPr>
              <a:t>förändras</a:t>
            </a:r>
            <a:r>
              <a:rPr lang="en-US" sz="2400" dirty="0">
                <a:solidFill>
                  <a:srgbClr val="000000"/>
                </a:solidFill>
              </a:rPr>
              <a:t> </a:t>
            </a:r>
            <a:r>
              <a:rPr lang="en-US" sz="2400" err="1">
                <a:solidFill>
                  <a:srgbClr val="000000"/>
                </a:solidFill>
              </a:rPr>
              <a:t>och</a:t>
            </a:r>
            <a:r>
              <a:rPr lang="en-US" sz="2400" dirty="0">
                <a:solidFill>
                  <a:srgbClr val="000000"/>
                </a:solidFill>
              </a:rPr>
              <a:t> </a:t>
            </a:r>
            <a:r>
              <a:rPr lang="en-US" sz="2400" err="1">
                <a:solidFill>
                  <a:srgbClr val="000000"/>
                </a:solidFill>
              </a:rPr>
              <a:t>omformuleras</a:t>
            </a:r>
            <a:r>
              <a:rPr lang="en-US" sz="2400" dirty="0">
                <a:solidFill>
                  <a:srgbClr val="000000"/>
                </a:solidFill>
              </a:rPr>
              <a:t>. </a:t>
            </a:r>
            <a:r>
              <a:rPr lang="en-US" sz="2400" err="1">
                <a:solidFill>
                  <a:srgbClr val="000000"/>
                </a:solidFill>
              </a:rPr>
              <a:t>Varje</a:t>
            </a:r>
            <a:r>
              <a:rPr lang="en-US" sz="2400" dirty="0">
                <a:solidFill>
                  <a:srgbClr val="000000"/>
                </a:solidFill>
              </a:rPr>
              <a:t> </a:t>
            </a:r>
            <a:r>
              <a:rPr lang="en-US" sz="2400" err="1">
                <a:solidFill>
                  <a:srgbClr val="000000"/>
                </a:solidFill>
              </a:rPr>
              <a:t>tid</a:t>
            </a:r>
            <a:r>
              <a:rPr lang="en-US" sz="2400" dirty="0">
                <a:solidFill>
                  <a:srgbClr val="000000"/>
                </a:solidFill>
              </a:rPr>
              <a:t> bildar sig en </a:t>
            </a:r>
            <a:r>
              <a:rPr lang="en-US" sz="2400" err="1">
                <a:solidFill>
                  <a:srgbClr val="000000"/>
                </a:solidFill>
              </a:rPr>
              <a:t>egen</a:t>
            </a:r>
            <a:r>
              <a:rPr lang="en-US" sz="2400" dirty="0">
                <a:solidFill>
                  <a:srgbClr val="000000"/>
                </a:solidFill>
              </a:rPr>
              <a:t> </a:t>
            </a:r>
            <a:r>
              <a:rPr lang="en-US" sz="2400" err="1">
                <a:solidFill>
                  <a:srgbClr val="000000"/>
                </a:solidFill>
              </a:rPr>
              <a:t>uppfattning</a:t>
            </a:r>
            <a:r>
              <a:rPr lang="en-US" sz="2400" dirty="0">
                <a:solidFill>
                  <a:srgbClr val="000000"/>
                </a:solidFill>
              </a:rPr>
              <a:t> om </a:t>
            </a:r>
            <a:r>
              <a:rPr lang="en-US" sz="2400" err="1">
                <a:solidFill>
                  <a:srgbClr val="000000"/>
                </a:solidFill>
              </a:rPr>
              <a:t>vad</a:t>
            </a:r>
            <a:r>
              <a:rPr lang="en-US" sz="2400" dirty="0">
                <a:solidFill>
                  <a:srgbClr val="000000"/>
                </a:solidFill>
              </a:rPr>
              <a:t> </a:t>
            </a:r>
            <a:r>
              <a:rPr lang="en-US" sz="2400" err="1">
                <a:solidFill>
                  <a:srgbClr val="000000"/>
                </a:solidFill>
              </a:rPr>
              <a:t>som</a:t>
            </a:r>
            <a:r>
              <a:rPr lang="en-US" sz="2400" dirty="0">
                <a:solidFill>
                  <a:srgbClr val="000000"/>
                </a:solidFill>
              </a:rPr>
              <a:t> </a:t>
            </a:r>
            <a:r>
              <a:rPr lang="en-US" sz="2400" err="1">
                <a:solidFill>
                  <a:srgbClr val="000000"/>
                </a:solidFill>
              </a:rPr>
              <a:t>är</a:t>
            </a:r>
            <a:r>
              <a:rPr lang="en-US" sz="2400" dirty="0">
                <a:solidFill>
                  <a:srgbClr val="000000"/>
                </a:solidFill>
              </a:rPr>
              <a:t> </a:t>
            </a:r>
            <a:r>
              <a:rPr lang="en-US" sz="2400" err="1">
                <a:solidFill>
                  <a:srgbClr val="000000"/>
                </a:solidFill>
              </a:rPr>
              <a:t>kulturarv</a:t>
            </a:r>
            <a:r>
              <a:rPr lang="en-US" sz="2400" dirty="0">
                <a:solidFill>
                  <a:srgbClr val="000000"/>
                </a:solidFill>
              </a:rPr>
              <a:t> </a:t>
            </a:r>
            <a:r>
              <a:rPr lang="en-US" sz="2400" err="1">
                <a:solidFill>
                  <a:srgbClr val="000000"/>
                </a:solidFill>
              </a:rPr>
              <a:t>och</a:t>
            </a:r>
            <a:r>
              <a:rPr lang="en-US" sz="2400" dirty="0">
                <a:solidFill>
                  <a:srgbClr val="000000"/>
                </a:solidFill>
              </a:rPr>
              <a:t> </a:t>
            </a:r>
            <a:r>
              <a:rPr lang="en-US" sz="2400" err="1">
                <a:solidFill>
                  <a:srgbClr val="000000"/>
                </a:solidFill>
              </a:rPr>
              <a:t>vad</a:t>
            </a:r>
            <a:r>
              <a:rPr lang="en-US" sz="2400" dirty="0">
                <a:solidFill>
                  <a:srgbClr val="000000"/>
                </a:solidFill>
              </a:rPr>
              <a:t> det </a:t>
            </a:r>
            <a:r>
              <a:rPr lang="en-US" sz="2400" err="1">
                <a:solidFill>
                  <a:srgbClr val="000000"/>
                </a:solidFill>
              </a:rPr>
              <a:t>innebär</a:t>
            </a:r>
            <a:r>
              <a:rPr lang="en-US" sz="2400" dirty="0">
                <a:solidFill>
                  <a:srgbClr val="000000"/>
                </a:solidFill>
              </a:rPr>
              <a:t>.</a:t>
            </a:r>
            <a:endParaRPr lang="en-US" sz="2400" dirty="0">
              <a:solidFill>
                <a:srgbClr val="000000"/>
              </a:solidFill>
              <a:cs typeface="Calibri"/>
            </a:endParaRPr>
          </a:p>
          <a:p>
            <a:pPr indent="-228600">
              <a:lnSpc>
                <a:spcPct val="90000"/>
              </a:lnSpc>
              <a:spcAft>
                <a:spcPts val="600"/>
              </a:spcAft>
              <a:buFont typeface="Arial" panose="020B0604020202020204" pitchFamily="34" charset="0"/>
              <a:buChar char="•"/>
            </a:pPr>
            <a:endParaRPr lang="en-US" sz="2400" dirty="0">
              <a:solidFill>
                <a:srgbClr val="000000"/>
              </a:solidFill>
              <a:cs typeface="Calibri"/>
            </a:endParaRPr>
          </a:p>
          <a:p>
            <a:pPr>
              <a:lnSpc>
                <a:spcPct val="90000"/>
              </a:lnSpc>
              <a:spcAft>
                <a:spcPts val="600"/>
              </a:spcAft>
            </a:pPr>
            <a:r>
              <a:rPr lang="en-US" sz="2400" dirty="0">
                <a:solidFill>
                  <a:srgbClr val="000000"/>
                </a:solidFill>
              </a:rPr>
              <a:t>KULTURMILJÖ:</a:t>
            </a:r>
            <a:endParaRPr lang="en-US" sz="2400" dirty="0">
              <a:solidFill>
                <a:srgbClr val="000000"/>
              </a:solidFill>
              <a:cs typeface="Calibri"/>
            </a:endParaRPr>
          </a:p>
          <a:p>
            <a:pPr>
              <a:lnSpc>
                <a:spcPct val="90000"/>
              </a:lnSpc>
              <a:spcAft>
                <a:spcPts val="600"/>
              </a:spcAft>
            </a:pPr>
            <a:r>
              <a:rPr lang="en-US" sz="2400" dirty="0">
                <a:solidFill>
                  <a:srgbClr val="000000"/>
                </a:solidFill>
              </a:rPr>
              <a:t>Den av </a:t>
            </a:r>
            <a:r>
              <a:rPr lang="en-US" sz="2400" err="1">
                <a:solidFill>
                  <a:srgbClr val="000000"/>
                </a:solidFill>
              </a:rPr>
              <a:t>människan</a:t>
            </a:r>
            <a:r>
              <a:rPr lang="en-US" sz="2400" dirty="0">
                <a:solidFill>
                  <a:srgbClr val="000000"/>
                </a:solidFill>
              </a:rPr>
              <a:t> </a:t>
            </a:r>
            <a:r>
              <a:rPr lang="en-US" sz="2400" err="1">
                <a:solidFill>
                  <a:srgbClr val="000000"/>
                </a:solidFill>
              </a:rPr>
              <a:t>påverkade</a:t>
            </a:r>
            <a:r>
              <a:rPr lang="en-US" sz="2400" dirty="0">
                <a:solidFill>
                  <a:srgbClr val="000000"/>
                </a:solidFill>
              </a:rPr>
              <a:t> </a:t>
            </a:r>
            <a:r>
              <a:rPr lang="en-US" sz="2400" err="1">
                <a:solidFill>
                  <a:srgbClr val="000000"/>
                </a:solidFill>
              </a:rPr>
              <a:t>miljön</a:t>
            </a:r>
            <a:r>
              <a:rPr lang="en-US" sz="2400" dirty="0">
                <a:solidFill>
                  <a:srgbClr val="000000"/>
                </a:solidFill>
              </a:rPr>
              <a:t> </a:t>
            </a:r>
            <a:r>
              <a:rPr lang="en-US" sz="2400" err="1">
                <a:solidFill>
                  <a:srgbClr val="000000"/>
                </a:solidFill>
              </a:rPr>
              <a:t>i</a:t>
            </a:r>
            <a:r>
              <a:rPr lang="en-US" sz="2400" dirty="0">
                <a:solidFill>
                  <a:srgbClr val="000000"/>
                </a:solidFill>
              </a:rPr>
              <a:t> </a:t>
            </a:r>
            <a:r>
              <a:rPr lang="en-US" sz="2400" err="1">
                <a:solidFill>
                  <a:srgbClr val="000000"/>
                </a:solidFill>
              </a:rPr>
              <a:t>större</a:t>
            </a:r>
            <a:r>
              <a:rPr lang="en-US" sz="2400" dirty="0">
                <a:solidFill>
                  <a:srgbClr val="000000"/>
                </a:solidFill>
              </a:rPr>
              <a:t> </a:t>
            </a:r>
            <a:r>
              <a:rPr lang="en-US" sz="2400" err="1">
                <a:solidFill>
                  <a:srgbClr val="000000"/>
                </a:solidFill>
              </a:rPr>
              <a:t>eller</a:t>
            </a:r>
            <a:r>
              <a:rPr lang="en-US" sz="2400" dirty="0">
                <a:solidFill>
                  <a:srgbClr val="000000"/>
                </a:solidFill>
              </a:rPr>
              <a:t> </a:t>
            </a:r>
            <a:r>
              <a:rPr lang="en-US" sz="2400" err="1">
                <a:solidFill>
                  <a:srgbClr val="000000"/>
                </a:solidFill>
              </a:rPr>
              <a:t>mindre</a:t>
            </a:r>
            <a:r>
              <a:rPr lang="en-US" sz="2400" dirty="0">
                <a:solidFill>
                  <a:srgbClr val="000000"/>
                </a:solidFill>
              </a:rPr>
              <a:t> </a:t>
            </a:r>
            <a:r>
              <a:rPr lang="en-US" sz="2400" err="1">
                <a:solidFill>
                  <a:srgbClr val="000000"/>
                </a:solidFill>
              </a:rPr>
              <a:t>skala</a:t>
            </a:r>
            <a:r>
              <a:rPr lang="en-US" sz="2400" dirty="0">
                <a:solidFill>
                  <a:srgbClr val="000000"/>
                </a:solidFill>
              </a:rPr>
              <a:t> </a:t>
            </a:r>
            <a:r>
              <a:rPr lang="en-US" sz="2400" err="1">
                <a:solidFill>
                  <a:srgbClr val="000000"/>
                </a:solidFill>
              </a:rPr>
              <a:t>som</a:t>
            </a:r>
            <a:r>
              <a:rPr lang="en-US" sz="2400" dirty="0">
                <a:solidFill>
                  <a:srgbClr val="000000"/>
                </a:solidFill>
              </a:rPr>
              <a:t> </a:t>
            </a:r>
            <a:r>
              <a:rPr lang="en-US" sz="2400" err="1">
                <a:solidFill>
                  <a:srgbClr val="000000"/>
                </a:solidFill>
              </a:rPr>
              <a:t>exempelvis</a:t>
            </a:r>
            <a:r>
              <a:rPr lang="en-US" sz="2400" dirty="0">
                <a:solidFill>
                  <a:srgbClr val="000000"/>
                </a:solidFill>
              </a:rPr>
              <a:t> </a:t>
            </a:r>
            <a:r>
              <a:rPr lang="en-US" sz="2400" err="1">
                <a:solidFill>
                  <a:srgbClr val="000000"/>
                </a:solidFill>
              </a:rPr>
              <a:t>skogslandskap</a:t>
            </a:r>
            <a:r>
              <a:rPr lang="en-US" sz="2400" dirty="0">
                <a:solidFill>
                  <a:srgbClr val="000000"/>
                </a:solidFill>
              </a:rPr>
              <a:t>, </a:t>
            </a:r>
            <a:r>
              <a:rPr lang="en-US" sz="2400" err="1">
                <a:solidFill>
                  <a:srgbClr val="000000"/>
                </a:solidFill>
              </a:rPr>
              <a:t>fångstmarker</a:t>
            </a:r>
            <a:r>
              <a:rPr lang="en-US" sz="2400" dirty="0">
                <a:solidFill>
                  <a:srgbClr val="000000"/>
                </a:solidFill>
              </a:rPr>
              <a:t>, </a:t>
            </a:r>
            <a:r>
              <a:rPr lang="en-US" sz="2400" err="1">
                <a:solidFill>
                  <a:srgbClr val="000000"/>
                </a:solidFill>
              </a:rPr>
              <a:t>odlings</a:t>
            </a:r>
            <a:r>
              <a:rPr lang="en-US" sz="2400" dirty="0">
                <a:solidFill>
                  <a:srgbClr val="000000"/>
                </a:solidFill>
              </a:rPr>
              <a:t>- </a:t>
            </a:r>
            <a:r>
              <a:rPr lang="en-US" sz="2400" err="1">
                <a:solidFill>
                  <a:srgbClr val="000000"/>
                </a:solidFill>
              </a:rPr>
              <a:t>landskap</a:t>
            </a:r>
            <a:r>
              <a:rPr lang="en-US" sz="2400" dirty="0">
                <a:solidFill>
                  <a:srgbClr val="000000"/>
                </a:solidFill>
              </a:rPr>
              <a:t>, </a:t>
            </a:r>
            <a:r>
              <a:rPr lang="en-US" sz="2400" err="1">
                <a:solidFill>
                  <a:srgbClr val="000000"/>
                </a:solidFill>
              </a:rPr>
              <a:t>stadslandskap</a:t>
            </a:r>
            <a:r>
              <a:rPr lang="en-US" sz="2400" dirty="0">
                <a:solidFill>
                  <a:srgbClr val="000000"/>
                </a:solidFill>
              </a:rPr>
              <a:t>, </a:t>
            </a:r>
            <a:r>
              <a:rPr lang="en-US" sz="2400" err="1">
                <a:solidFill>
                  <a:srgbClr val="000000"/>
                </a:solidFill>
              </a:rPr>
              <a:t>industrilandskap</a:t>
            </a:r>
            <a:r>
              <a:rPr lang="en-US" sz="2400" dirty="0">
                <a:solidFill>
                  <a:srgbClr val="000000"/>
                </a:solidFill>
              </a:rPr>
              <a:t> </a:t>
            </a:r>
            <a:r>
              <a:rPr lang="en-US" sz="2400" err="1">
                <a:solidFill>
                  <a:srgbClr val="000000"/>
                </a:solidFill>
              </a:rPr>
              <a:t>och</a:t>
            </a:r>
            <a:r>
              <a:rPr lang="en-US" sz="2400" dirty="0">
                <a:solidFill>
                  <a:srgbClr val="000000"/>
                </a:solidFill>
              </a:rPr>
              <a:t> </a:t>
            </a:r>
            <a:r>
              <a:rPr lang="en-US" sz="2400" err="1">
                <a:solidFill>
                  <a:srgbClr val="000000"/>
                </a:solidFill>
              </a:rPr>
              <a:t>älvdalar</a:t>
            </a:r>
            <a:r>
              <a:rPr lang="en-US" sz="2400" dirty="0">
                <a:solidFill>
                  <a:srgbClr val="000000"/>
                </a:solidFill>
              </a:rPr>
              <a:t>.</a:t>
            </a:r>
            <a:endParaRPr lang="en-US" sz="2400" dirty="0">
              <a:solidFill>
                <a:srgbClr val="000000"/>
              </a:solidFill>
              <a:cs typeface="Calibri"/>
            </a:endParaRPr>
          </a:p>
        </p:txBody>
      </p:sp>
    </p:spTree>
    <p:extLst>
      <p:ext uri="{BB962C8B-B14F-4D97-AF65-F5344CB8AC3E}">
        <p14:creationId xmlns:p14="http://schemas.microsoft.com/office/powerpoint/2010/main" val="3983478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objekt 4" descr="En bild som visar utomhus, gräs, himmel&#10;&#10;Automatiskt genererad beskrivning">
            <a:extLst>
              <a:ext uri="{FF2B5EF4-FFF2-40B4-BE49-F238E27FC236}">
                <a16:creationId xmlns:a16="http://schemas.microsoft.com/office/drawing/2014/main" id="{EBAF42F0-C6B1-4214-8122-74F07BC3EB1A}"/>
              </a:ext>
            </a:extLst>
          </p:cNvPr>
          <p:cNvPicPr>
            <a:picLocks noChangeAspect="1"/>
          </p:cNvPicPr>
          <p:nvPr/>
        </p:nvPicPr>
        <p:blipFill rotWithShape="1">
          <a:blip r:embed="rId3">
            <a:alphaModFix/>
          </a:blip>
          <a:srcRect t="790" r="-3" b="-3"/>
          <a:stretch/>
        </p:blipFill>
        <p:spPr>
          <a:xfrm>
            <a:off x="5797543" y="10"/>
            <a:ext cx="6394152" cy="6857990"/>
          </a:xfrm>
          <a:prstGeom prst="rect">
            <a:avLst/>
          </a:prstGeom>
        </p:spPr>
      </p:pic>
      <p:pic>
        <p:nvPicPr>
          <p:cNvPr id="47" name="Picture 4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Rubrik 1">
            <a:extLst>
              <a:ext uri="{FF2B5EF4-FFF2-40B4-BE49-F238E27FC236}">
                <a16:creationId xmlns:a16="http://schemas.microsoft.com/office/drawing/2014/main" id="{9CEC4F78-D3E4-4AD8-A30D-65FB91580351}"/>
              </a:ext>
            </a:extLst>
          </p:cNvPr>
          <p:cNvSpPr>
            <a:spLocks noGrp="1"/>
          </p:cNvSpPr>
          <p:nvPr>
            <p:ph type="title"/>
          </p:nvPr>
        </p:nvSpPr>
        <p:spPr>
          <a:xfrm>
            <a:off x="804998" y="798445"/>
            <a:ext cx="4803636" cy="1311664"/>
          </a:xfrm>
        </p:spPr>
        <p:txBody>
          <a:bodyPr>
            <a:normAutofit/>
          </a:bodyPr>
          <a:lstStyle/>
          <a:p>
            <a:r>
              <a:rPr lang="sv-SE">
                <a:solidFill>
                  <a:srgbClr val="000000"/>
                </a:solidFill>
              </a:rPr>
              <a:t>Revideringen har inneburit:</a:t>
            </a:r>
          </a:p>
        </p:txBody>
      </p:sp>
      <p:sp>
        <p:nvSpPr>
          <p:cNvPr id="3" name="Platshållare för innehåll 2">
            <a:extLst>
              <a:ext uri="{FF2B5EF4-FFF2-40B4-BE49-F238E27FC236}">
                <a16:creationId xmlns:a16="http://schemas.microsoft.com/office/drawing/2014/main" id="{569E84AE-319A-4324-B327-EBE87D021DE0}"/>
              </a:ext>
            </a:extLst>
          </p:cNvPr>
          <p:cNvSpPr>
            <a:spLocks noGrp="1"/>
          </p:cNvSpPr>
          <p:nvPr>
            <p:ph idx="1"/>
          </p:nvPr>
        </p:nvSpPr>
        <p:spPr>
          <a:xfrm>
            <a:off x="804997" y="2272143"/>
            <a:ext cx="4706803" cy="3788830"/>
          </a:xfrm>
        </p:spPr>
        <p:txBody>
          <a:bodyPr anchor="ctr">
            <a:normAutofit/>
          </a:bodyPr>
          <a:lstStyle/>
          <a:p>
            <a:r>
              <a:rPr lang="sv-SE" sz="2400" dirty="0">
                <a:solidFill>
                  <a:srgbClr val="000000"/>
                </a:solidFill>
              </a:rPr>
              <a:t>Uppdatering av inaktuell information</a:t>
            </a:r>
            <a:endParaRPr lang="sv-SE" sz="2400" dirty="0">
              <a:solidFill>
                <a:srgbClr val="000000"/>
              </a:solidFill>
              <a:cs typeface="Calibri"/>
            </a:endParaRPr>
          </a:p>
          <a:p>
            <a:r>
              <a:rPr lang="sv-SE" sz="2400" dirty="0">
                <a:solidFill>
                  <a:srgbClr val="000000"/>
                </a:solidFill>
              </a:rPr>
              <a:t>Läsbarheten har gåtts igenom och uppdaterats där behov funnits</a:t>
            </a:r>
            <a:endParaRPr lang="sv-SE" sz="2400" dirty="0">
              <a:solidFill>
                <a:srgbClr val="000000"/>
              </a:solidFill>
              <a:cs typeface="Calibri"/>
            </a:endParaRPr>
          </a:p>
          <a:p>
            <a:r>
              <a:rPr lang="sv-SE" sz="2400" dirty="0">
                <a:solidFill>
                  <a:srgbClr val="000000"/>
                </a:solidFill>
              </a:rPr>
              <a:t>Justering i avsnittet om uppföljning</a:t>
            </a:r>
            <a:endParaRPr lang="sv-SE" sz="2400" dirty="0">
              <a:solidFill>
                <a:srgbClr val="000000"/>
              </a:solidFill>
              <a:cs typeface="Calibri"/>
            </a:endParaRPr>
          </a:p>
        </p:txBody>
      </p:sp>
    </p:spTree>
    <p:extLst>
      <p:ext uri="{BB962C8B-B14F-4D97-AF65-F5344CB8AC3E}">
        <p14:creationId xmlns:p14="http://schemas.microsoft.com/office/powerpoint/2010/main" val="1488381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objekt 4" descr="En bild som visar text, himmel&#10;&#10;Automatiskt genererad beskrivning">
            <a:extLst>
              <a:ext uri="{FF2B5EF4-FFF2-40B4-BE49-F238E27FC236}">
                <a16:creationId xmlns:a16="http://schemas.microsoft.com/office/drawing/2014/main" id="{E9D275BF-D53A-4679-826F-2F67BA859EA2}"/>
              </a:ext>
            </a:extLst>
          </p:cNvPr>
          <p:cNvPicPr>
            <a:picLocks noChangeAspect="1"/>
          </p:cNvPicPr>
          <p:nvPr/>
        </p:nvPicPr>
        <p:blipFill rotWithShape="1">
          <a:blip r:embed="rId3">
            <a:alphaModFix/>
          </a:blip>
          <a:srcRect t="1326" r="-2" b="-2"/>
          <a:stretch/>
        </p:blipFill>
        <p:spPr>
          <a:xfrm>
            <a:off x="5797543" y="10"/>
            <a:ext cx="6394152" cy="6857990"/>
          </a:xfrm>
          <a:prstGeom prst="rect">
            <a:avLst/>
          </a:prstGeom>
        </p:spPr>
      </p:pic>
      <p:pic>
        <p:nvPicPr>
          <p:cNvPr id="38" name="Picture 37">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Rubrik 1">
            <a:extLst>
              <a:ext uri="{FF2B5EF4-FFF2-40B4-BE49-F238E27FC236}">
                <a16:creationId xmlns:a16="http://schemas.microsoft.com/office/drawing/2014/main" id="{80B2CE21-E26B-4183-BD15-1A4EE55AE282}"/>
              </a:ext>
            </a:extLst>
          </p:cNvPr>
          <p:cNvSpPr>
            <a:spLocks noGrp="1"/>
          </p:cNvSpPr>
          <p:nvPr>
            <p:ph type="title"/>
          </p:nvPr>
        </p:nvSpPr>
        <p:spPr>
          <a:xfrm>
            <a:off x="804998" y="798445"/>
            <a:ext cx="4803636" cy="1311664"/>
          </a:xfrm>
        </p:spPr>
        <p:txBody>
          <a:bodyPr>
            <a:normAutofit/>
          </a:bodyPr>
          <a:lstStyle/>
          <a:p>
            <a:r>
              <a:rPr lang="sv-SE">
                <a:solidFill>
                  <a:srgbClr val="000000"/>
                </a:solidFill>
              </a:rPr>
              <a:t>Framtida insatser</a:t>
            </a:r>
          </a:p>
        </p:txBody>
      </p:sp>
      <p:sp>
        <p:nvSpPr>
          <p:cNvPr id="3" name="Platshållare för innehåll 2">
            <a:extLst>
              <a:ext uri="{FF2B5EF4-FFF2-40B4-BE49-F238E27FC236}">
                <a16:creationId xmlns:a16="http://schemas.microsoft.com/office/drawing/2014/main" id="{5EAC83D7-8FF3-4839-86ED-92CFDA416BF2}"/>
              </a:ext>
            </a:extLst>
          </p:cNvPr>
          <p:cNvSpPr>
            <a:spLocks noGrp="1"/>
          </p:cNvSpPr>
          <p:nvPr>
            <p:ph idx="1"/>
          </p:nvPr>
        </p:nvSpPr>
        <p:spPr>
          <a:xfrm>
            <a:off x="804997" y="2272143"/>
            <a:ext cx="4706803" cy="3788830"/>
          </a:xfrm>
        </p:spPr>
        <p:txBody>
          <a:bodyPr anchor="ctr">
            <a:normAutofit/>
          </a:bodyPr>
          <a:lstStyle/>
          <a:p>
            <a:r>
              <a:rPr lang="sv-SE" sz="2400" dirty="0">
                <a:solidFill>
                  <a:srgbClr val="000000"/>
                </a:solidFill>
              </a:rPr>
              <a:t>Implementering</a:t>
            </a:r>
            <a:endParaRPr lang="sv-SE" sz="2400" dirty="0">
              <a:solidFill>
                <a:srgbClr val="000000"/>
              </a:solidFill>
              <a:cs typeface="Calibri"/>
            </a:endParaRPr>
          </a:p>
          <a:p>
            <a:r>
              <a:rPr lang="sv-SE" sz="2400" dirty="0">
                <a:solidFill>
                  <a:srgbClr val="000000"/>
                </a:solidFill>
                <a:cs typeface="Calibri"/>
              </a:rPr>
              <a:t>Webbaserat bilaga och fördjupning</a:t>
            </a:r>
          </a:p>
          <a:p>
            <a:r>
              <a:rPr lang="sv-SE" sz="2400" dirty="0">
                <a:solidFill>
                  <a:srgbClr val="000000"/>
                </a:solidFill>
              </a:rPr>
              <a:t>Lyfta mål</a:t>
            </a:r>
            <a:endParaRPr lang="sv-SE" sz="2400" dirty="0">
              <a:solidFill>
                <a:srgbClr val="000000"/>
              </a:solidFill>
              <a:cs typeface="Calibri"/>
            </a:endParaRPr>
          </a:p>
          <a:p>
            <a:r>
              <a:rPr lang="sv-SE" sz="2400" dirty="0">
                <a:solidFill>
                  <a:srgbClr val="000000"/>
                </a:solidFill>
              </a:rPr>
              <a:t>Ge goda exempel</a:t>
            </a:r>
            <a:endParaRPr lang="sv-SE" sz="2400" dirty="0">
              <a:solidFill>
                <a:srgbClr val="000000"/>
              </a:solidFill>
              <a:cs typeface="Calibri"/>
            </a:endParaRPr>
          </a:p>
          <a:p>
            <a:r>
              <a:rPr lang="sv-SE" sz="2400" dirty="0">
                <a:solidFill>
                  <a:srgbClr val="000000"/>
                </a:solidFill>
              </a:rPr>
              <a:t>Tydlig uppföljning </a:t>
            </a:r>
            <a:endParaRPr lang="sv-SE" sz="2400" dirty="0">
              <a:solidFill>
                <a:srgbClr val="000000"/>
              </a:solidFill>
              <a:cs typeface="Calibri"/>
            </a:endParaRPr>
          </a:p>
        </p:txBody>
      </p:sp>
    </p:spTree>
    <p:extLst>
      <p:ext uri="{BB962C8B-B14F-4D97-AF65-F5344CB8AC3E}">
        <p14:creationId xmlns:p14="http://schemas.microsoft.com/office/powerpoint/2010/main" val="3649886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1920C5-0FEE-4838-B8C5-93B3109B9309}"/>
              </a:ext>
            </a:extLst>
          </p:cNvPr>
          <p:cNvSpPr>
            <a:spLocks noGrp="1"/>
          </p:cNvSpPr>
          <p:nvPr>
            <p:ph type="title"/>
          </p:nvPr>
        </p:nvSpPr>
        <p:spPr/>
        <p:txBody>
          <a:bodyPr/>
          <a:lstStyle/>
          <a:p>
            <a:r>
              <a:rPr lang="sv-SE" dirty="0"/>
              <a:t>Webbaserad ”bilaga”, exempel</a:t>
            </a:r>
          </a:p>
        </p:txBody>
      </p:sp>
      <p:sp>
        <p:nvSpPr>
          <p:cNvPr id="6" name="Rektangel: rundade hörn 5">
            <a:extLst>
              <a:ext uri="{FF2B5EF4-FFF2-40B4-BE49-F238E27FC236}">
                <a16:creationId xmlns:a16="http://schemas.microsoft.com/office/drawing/2014/main" id="{95A4F2A7-0274-4E59-9D1F-F6BA7AC976A6}"/>
              </a:ext>
            </a:extLst>
          </p:cNvPr>
          <p:cNvSpPr/>
          <p:nvPr/>
        </p:nvSpPr>
        <p:spPr>
          <a:xfrm>
            <a:off x="314325" y="1495425"/>
            <a:ext cx="2238375" cy="609600"/>
          </a:xfrm>
          <a:prstGeom prst="roundRect">
            <a:avLst/>
          </a:prstGeom>
          <a:solidFill>
            <a:srgbClr val="4EB2A6"/>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v-SE" dirty="0">
                <a:solidFill>
                  <a:schemeClr val="tx1"/>
                </a:solidFill>
              </a:rPr>
              <a:t>Intro</a:t>
            </a:r>
          </a:p>
        </p:txBody>
      </p:sp>
      <p:sp>
        <p:nvSpPr>
          <p:cNvPr id="7" name="Rektangel: rundade hörn 6">
            <a:extLst>
              <a:ext uri="{FF2B5EF4-FFF2-40B4-BE49-F238E27FC236}">
                <a16:creationId xmlns:a16="http://schemas.microsoft.com/office/drawing/2014/main" id="{83D330F6-7EB1-4AE8-A4FD-A743BA5569CA}"/>
              </a:ext>
            </a:extLst>
          </p:cNvPr>
          <p:cNvSpPr/>
          <p:nvPr/>
        </p:nvSpPr>
        <p:spPr>
          <a:xfrm>
            <a:off x="2647950" y="1495425"/>
            <a:ext cx="2238375" cy="609600"/>
          </a:xfrm>
          <a:prstGeom prst="roundRect">
            <a:avLst/>
          </a:prstGeom>
          <a:solidFill>
            <a:srgbClr val="4EB2A6"/>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v-SE" dirty="0">
                <a:solidFill>
                  <a:schemeClr val="tx1"/>
                </a:solidFill>
              </a:rPr>
              <a:t>Mål</a:t>
            </a:r>
          </a:p>
        </p:txBody>
      </p:sp>
      <p:sp>
        <p:nvSpPr>
          <p:cNvPr id="8" name="Rektangel: rundade hörn 7">
            <a:extLst>
              <a:ext uri="{FF2B5EF4-FFF2-40B4-BE49-F238E27FC236}">
                <a16:creationId xmlns:a16="http://schemas.microsoft.com/office/drawing/2014/main" id="{D16D7A97-A9F1-48D1-BB77-012B592DAD76}"/>
              </a:ext>
            </a:extLst>
          </p:cNvPr>
          <p:cNvSpPr/>
          <p:nvPr/>
        </p:nvSpPr>
        <p:spPr>
          <a:xfrm>
            <a:off x="9629775" y="1485900"/>
            <a:ext cx="2238375" cy="609600"/>
          </a:xfrm>
          <a:prstGeom prst="roundRect">
            <a:avLst/>
          </a:prstGeom>
          <a:solidFill>
            <a:srgbClr val="4EB2A6"/>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v-SE" dirty="0">
                <a:solidFill>
                  <a:schemeClr val="tx1"/>
                </a:solidFill>
              </a:rPr>
              <a:t>Uppföljningar</a:t>
            </a:r>
          </a:p>
        </p:txBody>
      </p:sp>
      <p:sp>
        <p:nvSpPr>
          <p:cNvPr id="9" name="Rektangel: rundade hörn 8">
            <a:extLst>
              <a:ext uri="{FF2B5EF4-FFF2-40B4-BE49-F238E27FC236}">
                <a16:creationId xmlns:a16="http://schemas.microsoft.com/office/drawing/2014/main" id="{543AD46E-0CAC-4B49-8649-404F509EB47B}"/>
              </a:ext>
            </a:extLst>
          </p:cNvPr>
          <p:cNvSpPr/>
          <p:nvPr/>
        </p:nvSpPr>
        <p:spPr>
          <a:xfrm>
            <a:off x="7296150" y="1485900"/>
            <a:ext cx="2238375" cy="609600"/>
          </a:xfrm>
          <a:prstGeom prst="roundRect">
            <a:avLst/>
          </a:prstGeom>
          <a:solidFill>
            <a:srgbClr val="4EB2A6"/>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v-SE" dirty="0">
                <a:solidFill>
                  <a:schemeClr val="tx1"/>
                </a:solidFill>
              </a:rPr>
              <a:t>Finansiering/bidrag</a:t>
            </a:r>
          </a:p>
        </p:txBody>
      </p:sp>
      <p:sp>
        <p:nvSpPr>
          <p:cNvPr id="10" name="Rektangel: rundade hörn 9">
            <a:extLst>
              <a:ext uri="{FF2B5EF4-FFF2-40B4-BE49-F238E27FC236}">
                <a16:creationId xmlns:a16="http://schemas.microsoft.com/office/drawing/2014/main" id="{E74633AC-CB53-44B5-8BEF-E2E395101FD1}"/>
              </a:ext>
            </a:extLst>
          </p:cNvPr>
          <p:cNvSpPr/>
          <p:nvPr/>
        </p:nvSpPr>
        <p:spPr>
          <a:xfrm>
            <a:off x="4972050" y="1495425"/>
            <a:ext cx="2238375" cy="609600"/>
          </a:xfrm>
          <a:prstGeom prst="roundRect">
            <a:avLst/>
          </a:prstGeom>
          <a:solidFill>
            <a:srgbClr val="4EB2A6"/>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v-SE" dirty="0">
                <a:solidFill>
                  <a:schemeClr val="tx1"/>
                </a:solidFill>
              </a:rPr>
              <a:t>Aktörer</a:t>
            </a:r>
          </a:p>
        </p:txBody>
      </p:sp>
      <p:sp>
        <p:nvSpPr>
          <p:cNvPr id="11" name="Rektangel 10">
            <a:extLst>
              <a:ext uri="{FF2B5EF4-FFF2-40B4-BE49-F238E27FC236}">
                <a16:creationId xmlns:a16="http://schemas.microsoft.com/office/drawing/2014/main" id="{AFD726E0-27CD-4A8D-8D81-1B092AF9E3F8}"/>
              </a:ext>
            </a:extLst>
          </p:cNvPr>
          <p:cNvSpPr/>
          <p:nvPr/>
        </p:nvSpPr>
        <p:spPr>
          <a:xfrm>
            <a:off x="409575" y="2200275"/>
            <a:ext cx="2076450" cy="238125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Bakgrund, vision, samverkan </a:t>
            </a:r>
          </a:p>
          <a:p>
            <a:r>
              <a:rPr lang="sv-SE" dirty="0">
                <a:solidFill>
                  <a:schemeClr val="tx1"/>
                </a:solidFill>
              </a:rPr>
              <a:t> </a:t>
            </a:r>
          </a:p>
          <a:p>
            <a:r>
              <a:rPr lang="sv-SE" dirty="0">
                <a:solidFill>
                  <a:schemeClr val="tx1"/>
                </a:solidFill>
              </a:rPr>
              <a:t>Aktuellt/ nyhetsruta</a:t>
            </a:r>
          </a:p>
          <a:p>
            <a:r>
              <a:rPr lang="sv-SE" dirty="0">
                <a:solidFill>
                  <a:schemeClr val="tx1"/>
                </a:solidFill>
              </a:rPr>
              <a:t> </a:t>
            </a:r>
          </a:p>
          <a:p>
            <a:r>
              <a:rPr lang="sv-SE" dirty="0">
                <a:solidFill>
                  <a:schemeClr val="tx1"/>
                </a:solidFill>
              </a:rPr>
              <a:t>Kontaktuppgifter</a:t>
            </a:r>
          </a:p>
        </p:txBody>
      </p:sp>
      <p:sp>
        <p:nvSpPr>
          <p:cNvPr id="12" name="Rektangel 11">
            <a:extLst>
              <a:ext uri="{FF2B5EF4-FFF2-40B4-BE49-F238E27FC236}">
                <a16:creationId xmlns:a16="http://schemas.microsoft.com/office/drawing/2014/main" id="{793D7B72-D7D3-4D83-9021-43298934A11B}"/>
              </a:ext>
            </a:extLst>
          </p:cNvPr>
          <p:cNvSpPr/>
          <p:nvPr/>
        </p:nvSpPr>
        <p:spPr>
          <a:xfrm>
            <a:off x="2728912" y="2200275"/>
            <a:ext cx="2076450" cy="238125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De fyra målen</a:t>
            </a:r>
          </a:p>
          <a:p>
            <a:endParaRPr lang="sv-SE" dirty="0">
              <a:solidFill>
                <a:schemeClr val="tx1"/>
              </a:solidFill>
            </a:endParaRPr>
          </a:p>
          <a:p>
            <a:r>
              <a:rPr lang="sv-SE" dirty="0">
                <a:solidFill>
                  <a:schemeClr val="tx1"/>
                </a:solidFill>
              </a:rPr>
              <a:t>Målformuleringar</a:t>
            </a:r>
          </a:p>
          <a:p>
            <a:endParaRPr lang="sv-SE" dirty="0">
              <a:solidFill>
                <a:schemeClr val="tx1"/>
              </a:solidFill>
            </a:endParaRPr>
          </a:p>
          <a:p>
            <a:r>
              <a:rPr lang="sv-SE" dirty="0">
                <a:solidFill>
                  <a:schemeClr val="tx1"/>
                </a:solidFill>
              </a:rPr>
              <a:t>Konkretisering av dem</a:t>
            </a:r>
          </a:p>
          <a:p>
            <a:endParaRPr lang="sv-SE" dirty="0">
              <a:solidFill>
                <a:schemeClr val="tx1"/>
              </a:solidFill>
            </a:endParaRPr>
          </a:p>
          <a:p>
            <a:endParaRPr lang="sv-SE" dirty="0">
              <a:solidFill>
                <a:schemeClr val="tx1"/>
              </a:solidFill>
            </a:endParaRPr>
          </a:p>
        </p:txBody>
      </p:sp>
      <p:sp>
        <p:nvSpPr>
          <p:cNvPr id="13" name="Rektangel 12">
            <a:extLst>
              <a:ext uri="{FF2B5EF4-FFF2-40B4-BE49-F238E27FC236}">
                <a16:creationId xmlns:a16="http://schemas.microsoft.com/office/drawing/2014/main" id="{F4293127-95B3-4F8A-BE8C-B05F7370A7FC}"/>
              </a:ext>
            </a:extLst>
          </p:cNvPr>
          <p:cNvSpPr/>
          <p:nvPr/>
        </p:nvSpPr>
        <p:spPr>
          <a:xfrm>
            <a:off x="5019675" y="2200275"/>
            <a:ext cx="2076450" cy="238125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Kommunernas texter</a:t>
            </a:r>
          </a:p>
          <a:p>
            <a:endParaRPr lang="sv-SE" dirty="0">
              <a:solidFill>
                <a:schemeClr val="tx1"/>
              </a:solidFill>
            </a:endParaRPr>
          </a:p>
          <a:p>
            <a:r>
              <a:rPr lang="sv-SE" dirty="0">
                <a:solidFill>
                  <a:schemeClr val="tx1"/>
                </a:solidFill>
              </a:rPr>
              <a:t>Pågående projekt</a:t>
            </a:r>
          </a:p>
          <a:p>
            <a:endParaRPr lang="sv-SE" dirty="0">
              <a:solidFill>
                <a:schemeClr val="tx1"/>
              </a:solidFill>
            </a:endParaRPr>
          </a:p>
          <a:p>
            <a:endParaRPr lang="sv-SE" dirty="0">
              <a:solidFill>
                <a:schemeClr val="tx1"/>
              </a:solidFill>
            </a:endParaRPr>
          </a:p>
          <a:p>
            <a:r>
              <a:rPr lang="sv-SE" dirty="0">
                <a:solidFill>
                  <a:schemeClr val="tx1"/>
                </a:solidFill>
              </a:rPr>
              <a:t>Andra aktörer i regionen</a:t>
            </a:r>
          </a:p>
        </p:txBody>
      </p:sp>
      <p:sp>
        <p:nvSpPr>
          <p:cNvPr id="14" name="Rektangel 13">
            <a:extLst>
              <a:ext uri="{FF2B5EF4-FFF2-40B4-BE49-F238E27FC236}">
                <a16:creationId xmlns:a16="http://schemas.microsoft.com/office/drawing/2014/main" id="{F792B82C-1993-4AFE-A6E5-A03F85BABA0A}"/>
              </a:ext>
            </a:extLst>
          </p:cNvPr>
          <p:cNvSpPr/>
          <p:nvPr/>
        </p:nvSpPr>
        <p:spPr>
          <a:xfrm>
            <a:off x="7377112" y="2200275"/>
            <a:ext cx="2076450" cy="238125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Olika finansierings-möjligheter</a:t>
            </a:r>
          </a:p>
          <a:p>
            <a:endParaRPr lang="sv-SE" dirty="0">
              <a:solidFill>
                <a:schemeClr val="tx1"/>
              </a:solidFill>
            </a:endParaRPr>
          </a:p>
        </p:txBody>
      </p:sp>
      <p:sp>
        <p:nvSpPr>
          <p:cNvPr id="15" name="Rektangel 14">
            <a:extLst>
              <a:ext uri="{FF2B5EF4-FFF2-40B4-BE49-F238E27FC236}">
                <a16:creationId xmlns:a16="http://schemas.microsoft.com/office/drawing/2014/main" id="{9CD5F3F9-E204-4D54-AB92-8C8C262E7626}"/>
              </a:ext>
            </a:extLst>
          </p:cNvPr>
          <p:cNvSpPr/>
          <p:nvPr/>
        </p:nvSpPr>
        <p:spPr>
          <a:xfrm>
            <a:off x="9705975" y="2200275"/>
            <a:ext cx="2076450" cy="238125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Rapporter, forskning och undersökningar</a:t>
            </a:r>
          </a:p>
        </p:txBody>
      </p:sp>
    </p:spTree>
    <p:extLst>
      <p:ext uri="{BB962C8B-B14F-4D97-AF65-F5344CB8AC3E}">
        <p14:creationId xmlns:p14="http://schemas.microsoft.com/office/powerpoint/2010/main" val="379274640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68B8878310C5944BC51541DC758A4EC" ma:contentTypeVersion="4" ma:contentTypeDescription="Create a new document." ma:contentTypeScope="" ma:versionID="2e7076d4671d50caa46f31de96b2b768">
  <xsd:schema xmlns:xsd="http://www.w3.org/2001/XMLSchema" xmlns:xs="http://www.w3.org/2001/XMLSchema" xmlns:p="http://schemas.microsoft.com/office/2006/metadata/properties" xmlns:ns2="61022a02-9450-4002-8ceb-d84346ec5a6c" targetNamespace="http://schemas.microsoft.com/office/2006/metadata/properties" ma:root="true" ma:fieldsID="da698d434868ec600bd038e5df154243" ns2:_="">
    <xsd:import namespace="61022a02-9450-4002-8ceb-d84346ec5a6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022a02-9450-4002-8ceb-d84346ec5a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67C1B8-A704-4149-8F7B-C2815A94434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32AC25C-3545-4535-8793-96EDE759AD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022a02-9450-4002-8ceb-d84346ec5a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9FBA76-67E3-436E-B09A-F65E81CC63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TotalTime>
  <Words>871</Words>
  <Application>Microsoft Office PowerPoint</Application>
  <PresentationFormat>Bredbild</PresentationFormat>
  <Paragraphs>78</Paragraphs>
  <Slides>6</Slides>
  <Notes>6</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6</vt:i4>
      </vt:variant>
    </vt:vector>
  </HeadingPairs>
  <TitlesOfParts>
    <vt:vector size="10" baseType="lpstr">
      <vt:lpstr>Arial</vt:lpstr>
      <vt:lpstr>Calibri</vt:lpstr>
      <vt:lpstr>Calibri Light</vt:lpstr>
      <vt:lpstr>Office-tema</vt:lpstr>
      <vt:lpstr>Strategiskt kulturarvsprogram för Västernorrland 2021-2024 Region Västernorrland och Länsstyrelsen Västernorrland</vt:lpstr>
      <vt:lpstr>Syften</vt:lpstr>
      <vt:lpstr>PowerPoint-presentation</vt:lpstr>
      <vt:lpstr>Revideringen har inneburit:</vt:lpstr>
      <vt:lpstr>Framtida insatser</vt:lpstr>
      <vt:lpstr>Webbaserad ”bilaga”, exempel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Strategiskt kulturarvsprogram för Västernorrland 2021-2024 Region Västernorrland och Länsstyrelsen Västernorrland</dc:title>
  <dc:creator>Sofia Lundin</dc:creator>
  <cp:lastModifiedBy>Sofia Lundin</cp:lastModifiedBy>
  <cp:revision>1</cp:revision>
  <dcterms:created xsi:type="dcterms:W3CDTF">2021-03-23T14:23:20Z</dcterms:created>
  <dcterms:modified xsi:type="dcterms:W3CDTF">2021-03-25T14:32:52Z</dcterms:modified>
</cp:coreProperties>
</file>